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72"/>
  </p:notesMasterIdLst>
  <p:sldIdLst>
    <p:sldId id="256" r:id="rId2"/>
    <p:sldId id="257" r:id="rId3"/>
    <p:sldId id="430" r:id="rId4"/>
    <p:sldId id="258" r:id="rId5"/>
    <p:sldId id="259" r:id="rId6"/>
    <p:sldId id="411" r:id="rId7"/>
    <p:sldId id="508" r:id="rId8"/>
    <p:sldId id="512" r:id="rId9"/>
    <p:sldId id="537" r:id="rId10"/>
    <p:sldId id="539" r:id="rId11"/>
    <p:sldId id="540" r:id="rId12"/>
    <p:sldId id="541" r:id="rId13"/>
    <p:sldId id="542" r:id="rId14"/>
    <p:sldId id="538" r:id="rId15"/>
    <p:sldId id="543" r:id="rId16"/>
    <p:sldId id="544" r:id="rId17"/>
    <p:sldId id="545" r:id="rId18"/>
    <p:sldId id="546" r:id="rId19"/>
    <p:sldId id="547" r:id="rId20"/>
    <p:sldId id="548" r:id="rId21"/>
    <p:sldId id="549" r:id="rId22"/>
    <p:sldId id="550" r:id="rId23"/>
    <p:sldId id="551" r:id="rId24"/>
    <p:sldId id="514" r:id="rId25"/>
    <p:sldId id="552" r:id="rId26"/>
    <p:sldId id="553" r:id="rId27"/>
    <p:sldId id="515" r:id="rId28"/>
    <p:sldId id="554" r:id="rId29"/>
    <p:sldId id="511" r:id="rId30"/>
    <p:sldId id="516" r:id="rId31"/>
    <p:sldId id="555" r:id="rId32"/>
    <p:sldId id="535" r:id="rId33"/>
    <p:sldId id="556" r:id="rId34"/>
    <p:sldId id="517" r:id="rId35"/>
    <p:sldId id="557" r:id="rId36"/>
    <p:sldId id="518" r:id="rId37"/>
    <p:sldId id="520" r:id="rId38"/>
    <p:sldId id="522" r:id="rId39"/>
    <p:sldId id="558" r:id="rId40"/>
    <p:sldId id="559" r:id="rId41"/>
    <p:sldId id="521" r:id="rId42"/>
    <p:sldId id="534" r:id="rId43"/>
    <p:sldId id="523" r:id="rId44"/>
    <p:sldId id="533" r:id="rId45"/>
    <p:sldId id="560" r:id="rId46"/>
    <p:sldId id="524" r:id="rId47"/>
    <p:sldId id="561" r:id="rId48"/>
    <p:sldId id="532" r:id="rId49"/>
    <p:sldId id="563" r:id="rId50"/>
    <p:sldId id="525" r:id="rId51"/>
    <p:sldId id="564" r:id="rId52"/>
    <p:sldId id="526" r:id="rId53"/>
    <p:sldId id="565" r:id="rId54"/>
    <p:sldId id="510" r:id="rId55"/>
    <p:sldId id="566" r:id="rId56"/>
    <p:sldId id="528" r:id="rId57"/>
    <p:sldId id="567" r:id="rId58"/>
    <p:sldId id="529" r:id="rId59"/>
    <p:sldId id="568" r:id="rId60"/>
    <p:sldId id="569" r:id="rId61"/>
    <p:sldId id="530" r:id="rId62"/>
    <p:sldId id="570" r:id="rId63"/>
    <p:sldId id="527" r:id="rId64"/>
    <p:sldId id="571" r:id="rId65"/>
    <p:sldId id="531" r:id="rId66"/>
    <p:sldId id="572" r:id="rId67"/>
    <p:sldId id="573" r:id="rId68"/>
    <p:sldId id="269" r:id="rId69"/>
    <p:sldId id="276" r:id="rId70"/>
    <p:sldId id="272" r:id="rId71"/>
  </p:sldIdLst>
  <p:sldSz cx="12192000" cy="6858000"/>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4" autoAdjust="0"/>
    <p:restoredTop sz="86391" autoAdjust="0"/>
  </p:normalViewPr>
  <p:slideViewPr>
    <p:cSldViewPr snapToGrid="0">
      <p:cViewPr varScale="1">
        <p:scale>
          <a:sx n="68" d="100"/>
          <a:sy n="68" d="100"/>
        </p:scale>
        <p:origin x="660" y="72"/>
      </p:cViewPr>
      <p:guideLst>
        <p:guide orient="horz" pos="2160"/>
        <p:guide pos="3840"/>
      </p:guideLst>
    </p:cSldViewPr>
  </p:slideViewPr>
  <p:outlineViewPr>
    <p:cViewPr>
      <p:scale>
        <a:sx n="33" d="100"/>
        <a:sy n="33" d="100"/>
      </p:scale>
      <p:origin x="0" y="94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4B1A861B-DADD-482D-BB79-0E303A390E06}" type="datetimeFigureOut">
              <a:rPr lang="pt-BR" smtClean="0"/>
              <a:pPr/>
              <a:t>24/06/2025</a:t>
            </a:fld>
            <a:endParaRPr lang="pt-BR" dirty="0"/>
          </a:p>
        </p:txBody>
      </p:sp>
      <p:sp>
        <p:nvSpPr>
          <p:cNvPr id="4" name="Espaço Reservado para Imagem de Slide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F7127CC-18EB-4A30-9A83-71828FA7D505}" type="slidenum">
              <a:rPr lang="pt-BR" smtClean="0"/>
              <a:pPr/>
              <a:t>‹nº›</a:t>
            </a:fld>
            <a:endParaRPr lang="pt-BR" dirty="0"/>
          </a:p>
        </p:txBody>
      </p:sp>
    </p:spTree>
    <p:extLst>
      <p:ext uri="{BB962C8B-B14F-4D97-AF65-F5344CB8AC3E}">
        <p14:creationId xmlns:p14="http://schemas.microsoft.com/office/powerpoint/2010/main" val="1639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7127CC-18EB-4A30-9A83-71828FA7D505}" type="slidenum">
              <a:rPr lang="pt-BR" smtClean="0"/>
              <a:pPr/>
              <a:t>4</a:t>
            </a:fld>
            <a:endParaRPr lang="pt-BR" dirty="0"/>
          </a:p>
        </p:txBody>
      </p:sp>
    </p:spTree>
    <p:extLst>
      <p:ext uri="{BB962C8B-B14F-4D97-AF65-F5344CB8AC3E}">
        <p14:creationId xmlns:p14="http://schemas.microsoft.com/office/powerpoint/2010/main" val="93344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AD874-8D49-F228-5A0A-43E744396E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79B1BCF-4EA8-54AE-F60E-215B0BCA84A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E2FAE45-5901-75AF-D4B1-AC34889A827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3C18F78-7DCA-A041-0FF0-8DD26AAE3F99}"/>
              </a:ext>
            </a:extLst>
          </p:cNvPr>
          <p:cNvSpPr>
            <a:spLocks noGrp="1"/>
          </p:cNvSpPr>
          <p:nvPr>
            <p:ph type="sldNum" sz="quarter" idx="10"/>
          </p:nvPr>
        </p:nvSpPr>
        <p:spPr/>
        <p:txBody>
          <a:bodyPr/>
          <a:lstStyle/>
          <a:p>
            <a:fld id="{8F7127CC-18EB-4A30-9A83-71828FA7D505}" type="slidenum">
              <a:rPr lang="pt-BR" smtClean="0"/>
              <a:pPr/>
              <a:t>13</a:t>
            </a:fld>
            <a:endParaRPr lang="pt-BR" dirty="0"/>
          </a:p>
        </p:txBody>
      </p:sp>
    </p:spTree>
    <p:extLst>
      <p:ext uri="{BB962C8B-B14F-4D97-AF65-F5344CB8AC3E}">
        <p14:creationId xmlns:p14="http://schemas.microsoft.com/office/powerpoint/2010/main" val="74440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7F06C-DAAF-CDBB-BEBD-DA43FBF8431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004753E-BCB6-8641-F55B-F6A9F64BF4E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6276642-EA9A-834A-2F0B-9D52820E327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035C781-33D0-5E50-B5B2-3C5663443656}"/>
              </a:ext>
            </a:extLst>
          </p:cNvPr>
          <p:cNvSpPr>
            <a:spLocks noGrp="1"/>
          </p:cNvSpPr>
          <p:nvPr>
            <p:ph type="sldNum" sz="quarter" idx="10"/>
          </p:nvPr>
        </p:nvSpPr>
        <p:spPr/>
        <p:txBody>
          <a:bodyPr/>
          <a:lstStyle/>
          <a:p>
            <a:fld id="{8F7127CC-18EB-4A30-9A83-71828FA7D505}" type="slidenum">
              <a:rPr lang="pt-BR" smtClean="0"/>
              <a:pPr/>
              <a:t>14</a:t>
            </a:fld>
            <a:endParaRPr lang="pt-BR" dirty="0"/>
          </a:p>
        </p:txBody>
      </p:sp>
    </p:spTree>
    <p:extLst>
      <p:ext uri="{BB962C8B-B14F-4D97-AF65-F5344CB8AC3E}">
        <p14:creationId xmlns:p14="http://schemas.microsoft.com/office/powerpoint/2010/main" val="125995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9265-9CF1-400F-D265-35F3E7D357F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B66AB93-539A-1409-D610-E5C1334C95B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9E7852B-8232-69A6-A697-AD7CA16BB3B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EA298C1-75F8-9924-9DE0-4CD2F42D6F01}"/>
              </a:ext>
            </a:extLst>
          </p:cNvPr>
          <p:cNvSpPr>
            <a:spLocks noGrp="1"/>
          </p:cNvSpPr>
          <p:nvPr>
            <p:ph type="sldNum" sz="quarter" idx="10"/>
          </p:nvPr>
        </p:nvSpPr>
        <p:spPr/>
        <p:txBody>
          <a:bodyPr/>
          <a:lstStyle/>
          <a:p>
            <a:fld id="{8F7127CC-18EB-4A30-9A83-71828FA7D505}" type="slidenum">
              <a:rPr lang="pt-BR" smtClean="0"/>
              <a:pPr/>
              <a:t>15</a:t>
            </a:fld>
            <a:endParaRPr lang="pt-BR" dirty="0"/>
          </a:p>
        </p:txBody>
      </p:sp>
    </p:spTree>
    <p:extLst>
      <p:ext uri="{BB962C8B-B14F-4D97-AF65-F5344CB8AC3E}">
        <p14:creationId xmlns:p14="http://schemas.microsoft.com/office/powerpoint/2010/main" val="426107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8BC9-8484-9F2C-F509-DE4B333ECB7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2FA95CE-1416-DBBD-AF6A-570CD0FB002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034BCDD-1F05-3414-6526-F5D61797010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C01ACD3-7B5E-901B-B3AA-AF7D594C645E}"/>
              </a:ext>
            </a:extLst>
          </p:cNvPr>
          <p:cNvSpPr>
            <a:spLocks noGrp="1"/>
          </p:cNvSpPr>
          <p:nvPr>
            <p:ph type="sldNum" sz="quarter" idx="10"/>
          </p:nvPr>
        </p:nvSpPr>
        <p:spPr/>
        <p:txBody>
          <a:bodyPr/>
          <a:lstStyle/>
          <a:p>
            <a:fld id="{8F7127CC-18EB-4A30-9A83-71828FA7D505}" type="slidenum">
              <a:rPr lang="pt-BR" smtClean="0"/>
              <a:pPr/>
              <a:t>16</a:t>
            </a:fld>
            <a:endParaRPr lang="pt-BR" dirty="0"/>
          </a:p>
        </p:txBody>
      </p:sp>
    </p:spTree>
    <p:extLst>
      <p:ext uri="{BB962C8B-B14F-4D97-AF65-F5344CB8AC3E}">
        <p14:creationId xmlns:p14="http://schemas.microsoft.com/office/powerpoint/2010/main" val="179741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4F191-F91E-5A29-6C72-068ED107707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F9DC0A8-F93F-195B-F6F9-780A2B3D040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253E24-F235-0974-808F-1CE05B67FC0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7B0DF2D-EB8C-9A6C-4D85-89462BDF22E0}"/>
              </a:ext>
            </a:extLst>
          </p:cNvPr>
          <p:cNvSpPr>
            <a:spLocks noGrp="1"/>
          </p:cNvSpPr>
          <p:nvPr>
            <p:ph type="sldNum" sz="quarter" idx="10"/>
          </p:nvPr>
        </p:nvSpPr>
        <p:spPr/>
        <p:txBody>
          <a:bodyPr/>
          <a:lstStyle/>
          <a:p>
            <a:fld id="{8F7127CC-18EB-4A30-9A83-71828FA7D505}" type="slidenum">
              <a:rPr lang="pt-BR" smtClean="0"/>
              <a:pPr/>
              <a:t>17</a:t>
            </a:fld>
            <a:endParaRPr lang="pt-BR" dirty="0"/>
          </a:p>
        </p:txBody>
      </p:sp>
    </p:spTree>
    <p:extLst>
      <p:ext uri="{BB962C8B-B14F-4D97-AF65-F5344CB8AC3E}">
        <p14:creationId xmlns:p14="http://schemas.microsoft.com/office/powerpoint/2010/main" val="326236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41C3-FB6A-12DB-7B35-2ADEEF15423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3FE72F3-17FE-CF9E-EDAE-F145F6592B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D5E9B0F-EB37-01A4-D67F-59B494CE330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D427251-55D2-C822-2B63-53A6DA5159D8}"/>
              </a:ext>
            </a:extLst>
          </p:cNvPr>
          <p:cNvSpPr>
            <a:spLocks noGrp="1"/>
          </p:cNvSpPr>
          <p:nvPr>
            <p:ph type="sldNum" sz="quarter" idx="10"/>
          </p:nvPr>
        </p:nvSpPr>
        <p:spPr/>
        <p:txBody>
          <a:bodyPr/>
          <a:lstStyle/>
          <a:p>
            <a:fld id="{8F7127CC-18EB-4A30-9A83-71828FA7D505}" type="slidenum">
              <a:rPr lang="pt-BR" smtClean="0"/>
              <a:pPr/>
              <a:t>18</a:t>
            </a:fld>
            <a:endParaRPr lang="pt-BR" dirty="0"/>
          </a:p>
        </p:txBody>
      </p:sp>
    </p:spTree>
    <p:extLst>
      <p:ext uri="{BB962C8B-B14F-4D97-AF65-F5344CB8AC3E}">
        <p14:creationId xmlns:p14="http://schemas.microsoft.com/office/powerpoint/2010/main" val="373276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8751-5509-9DF0-BF0F-B2B003D08D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698E7D8-A93C-ED82-63E3-CC973BA09F6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CA84C3B-75BF-2832-4CF7-67325B9A334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729DF29-5F04-04D7-8150-9F948DA110BF}"/>
              </a:ext>
            </a:extLst>
          </p:cNvPr>
          <p:cNvSpPr>
            <a:spLocks noGrp="1"/>
          </p:cNvSpPr>
          <p:nvPr>
            <p:ph type="sldNum" sz="quarter" idx="10"/>
          </p:nvPr>
        </p:nvSpPr>
        <p:spPr/>
        <p:txBody>
          <a:bodyPr/>
          <a:lstStyle/>
          <a:p>
            <a:fld id="{8F7127CC-18EB-4A30-9A83-71828FA7D505}" type="slidenum">
              <a:rPr lang="pt-BR" smtClean="0"/>
              <a:pPr/>
              <a:t>19</a:t>
            </a:fld>
            <a:endParaRPr lang="pt-BR" dirty="0"/>
          </a:p>
        </p:txBody>
      </p:sp>
    </p:spTree>
    <p:extLst>
      <p:ext uri="{BB962C8B-B14F-4D97-AF65-F5344CB8AC3E}">
        <p14:creationId xmlns:p14="http://schemas.microsoft.com/office/powerpoint/2010/main" val="360853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64B3A-464F-25DF-D0A1-EEE63CC1EF5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08835E9-D9F4-FE82-CDC2-2515F4AFE17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137D92B-2485-77F4-AE57-B5527105F7F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FF43158-8FA2-AF03-8B11-D04D2A496EFF}"/>
              </a:ext>
            </a:extLst>
          </p:cNvPr>
          <p:cNvSpPr>
            <a:spLocks noGrp="1"/>
          </p:cNvSpPr>
          <p:nvPr>
            <p:ph type="sldNum" sz="quarter" idx="10"/>
          </p:nvPr>
        </p:nvSpPr>
        <p:spPr/>
        <p:txBody>
          <a:bodyPr/>
          <a:lstStyle/>
          <a:p>
            <a:fld id="{8F7127CC-18EB-4A30-9A83-71828FA7D505}" type="slidenum">
              <a:rPr lang="pt-BR" smtClean="0"/>
              <a:pPr/>
              <a:t>20</a:t>
            </a:fld>
            <a:endParaRPr lang="pt-BR" dirty="0"/>
          </a:p>
        </p:txBody>
      </p:sp>
    </p:spTree>
    <p:extLst>
      <p:ext uri="{BB962C8B-B14F-4D97-AF65-F5344CB8AC3E}">
        <p14:creationId xmlns:p14="http://schemas.microsoft.com/office/powerpoint/2010/main" val="163837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47E1-A08D-7D51-0925-5E51913072B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E7529B0-4631-6F4F-AD76-AA49CFA3018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21112C6-F31D-F1D3-0F36-3C518163D2D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075FBA8-BEFF-EEF2-B04A-2429897C653B}"/>
              </a:ext>
            </a:extLst>
          </p:cNvPr>
          <p:cNvSpPr>
            <a:spLocks noGrp="1"/>
          </p:cNvSpPr>
          <p:nvPr>
            <p:ph type="sldNum" sz="quarter" idx="10"/>
          </p:nvPr>
        </p:nvSpPr>
        <p:spPr/>
        <p:txBody>
          <a:bodyPr/>
          <a:lstStyle/>
          <a:p>
            <a:fld id="{8F7127CC-18EB-4A30-9A83-71828FA7D505}" type="slidenum">
              <a:rPr lang="pt-BR" smtClean="0"/>
              <a:pPr/>
              <a:t>21</a:t>
            </a:fld>
            <a:endParaRPr lang="pt-BR" dirty="0"/>
          </a:p>
        </p:txBody>
      </p:sp>
    </p:spTree>
    <p:extLst>
      <p:ext uri="{BB962C8B-B14F-4D97-AF65-F5344CB8AC3E}">
        <p14:creationId xmlns:p14="http://schemas.microsoft.com/office/powerpoint/2010/main" val="268872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4068-9DEC-8812-4C11-B7854CBC8F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7C9D8AF-6475-9408-9896-8891CD6A959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7DDA2D1-3A34-71BA-2A2C-AFCE0EF2DB0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5EE7EB9-0600-987D-B6CA-4F67C0228335}"/>
              </a:ext>
            </a:extLst>
          </p:cNvPr>
          <p:cNvSpPr>
            <a:spLocks noGrp="1"/>
          </p:cNvSpPr>
          <p:nvPr>
            <p:ph type="sldNum" sz="quarter" idx="10"/>
          </p:nvPr>
        </p:nvSpPr>
        <p:spPr/>
        <p:txBody>
          <a:bodyPr/>
          <a:lstStyle/>
          <a:p>
            <a:fld id="{8F7127CC-18EB-4A30-9A83-71828FA7D505}" type="slidenum">
              <a:rPr lang="pt-BR" smtClean="0"/>
              <a:pPr/>
              <a:t>22</a:t>
            </a:fld>
            <a:endParaRPr lang="pt-BR" dirty="0"/>
          </a:p>
        </p:txBody>
      </p:sp>
    </p:spTree>
    <p:extLst>
      <p:ext uri="{BB962C8B-B14F-4D97-AF65-F5344CB8AC3E}">
        <p14:creationId xmlns:p14="http://schemas.microsoft.com/office/powerpoint/2010/main" val="410255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a:t>
            </a:fld>
            <a:endParaRPr lang="pt-BR" dirty="0"/>
          </a:p>
        </p:txBody>
      </p:sp>
    </p:spTree>
    <p:extLst>
      <p:ext uri="{BB962C8B-B14F-4D97-AF65-F5344CB8AC3E}">
        <p14:creationId xmlns:p14="http://schemas.microsoft.com/office/powerpoint/2010/main" val="125620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9885-5F04-651F-59ED-E122E7B6CD4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0799F24-BDB1-2C25-F9F8-0EFA78E2F21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544F5C6-AB85-A64C-412D-6B3DBF3EFBA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9AD960C-08DC-C96D-D575-010A6DAC315C}"/>
              </a:ext>
            </a:extLst>
          </p:cNvPr>
          <p:cNvSpPr>
            <a:spLocks noGrp="1"/>
          </p:cNvSpPr>
          <p:nvPr>
            <p:ph type="sldNum" sz="quarter" idx="10"/>
          </p:nvPr>
        </p:nvSpPr>
        <p:spPr/>
        <p:txBody>
          <a:bodyPr/>
          <a:lstStyle/>
          <a:p>
            <a:fld id="{8F7127CC-18EB-4A30-9A83-71828FA7D505}" type="slidenum">
              <a:rPr lang="pt-BR" smtClean="0"/>
              <a:pPr/>
              <a:t>23</a:t>
            </a:fld>
            <a:endParaRPr lang="pt-BR" dirty="0"/>
          </a:p>
        </p:txBody>
      </p:sp>
    </p:spTree>
    <p:extLst>
      <p:ext uri="{BB962C8B-B14F-4D97-AF65-F5344CB8AC3E}">
        <p14:creationId xmlns:p14="http://schemas.microsoft.com/office/powerpoint/2010/main" val="190036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24</a:t>
            </a:fld>
            <a:endParaRPr lang="pt-BR" dirty="0"/>
          </a:p>
        </p:txBody>
      </p:sp>
    </p:spTree>
    <p:extLst>
      <p:ext uri="{BB962C8B-B14F-4D97-AF65-F5344CB8AC3E}">
        <p14:creationId xmlns:p14="http://schemas.microsoft.com/office/powerpoint/2010/main" val="3797062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8B63-2B4B-EA86-588B-4FCF7D73EE7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4BABC9E-E7E3-16E9-5A34-869E45F6290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F7CB606-D09E-42B7-0E32-CB28CD992A1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87881D1-5318-3304-235E-4850F3DF6930}"/>
              </a:ext>
            </a:extLst>
          </p:cNvPr>
          <p:cNvSpPr>
            <a:spLocks noGrp="1"/>
          </p:cNvSpPr>
          <p:nvPr>
            <p:ph type="sldNum" sz="quarter" idx="10"/>
          </p:nvPr>
        </p:nvSpPr>
        <p:spPr/>
        <p:txBody>
          <a:bodyPr/>
          <a:lstStyle/>
          <a:p>
            <a:fld id="{8F7127CC-18EB-4A30-9A83-71828FA7D505}" type="slidenum">
              <a:rPr lang="pt-BR" smtClean="0"/>
              <a:pPr/>
              <a:t>25</a:t>
            </a:fld>
            <a:endParaRPr lang="pt-BR" dirty="0"/>
          </a:p>
        </p:txBody>
      </p:sp>
    </p:spTree>
    <p:extLst>
      <p:ext uri="{BB962C8B-B14F-4D97-AF65-F5344CB8AC3E}">
        <p14:creationId xmlns:p14="http://schemas.microsoft.com/office/powerpoint/2010/main" val="59617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27B79-5C68-EF7C-777A-E96C9B513C8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9DCBF1-5603-ED10-64FC-8D3AE511380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E6A8F9D-9E57-D127-F5D3-9FAB97C41CA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470FD02-A295-3760-D38B-502EC4C48ADF}"/>
              </a:ext>
            </a:extLst>
          </p:cNvPr>
          <p:cNvSpPr>
            <a:spLocks noGrp="1"/>
          </p:cNvSpPr>
          <p:nvPr>
            <p:ph type="sldNum" sz="quarter" idx="10"/>
          </p:nvPr>
        </p:nvSpPr>
        <p:spPr/>
        <p:txBody>
          <a:bodyPr/>
          <a:lstStyle/>
          <a:p>
            <a:fld id="{8F7127CC-18EB-4A30-9A83-71828FA7D505}" type="slidenum">
              <a:rPr lang="pt-BR" smtClean="0"/>
              <a:pPr/>
              <a:t>26</a:t>
            </a:fld>
            <a:endParaRPr lang="pt-BR" dirty="0"/>
          </a:p>
        </p:txBody>
      </p:sp>
    </p:spTree>
    <p:extLst>
      <p:ext uri="{BB962C8B-B14F-4D97-AF65-F5344CB8AC3E}">
        <p14:creationId xmlns:p14="http://schemas.microsoft.com/office/powerpoint/2010/main" val="389184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27</a:t>
            </a:fld>
            <a:endParaRPr lang="pt-BR" dirty="0"/>
          </a:p>
        </p:txBody>
      </p:sp>
    </p:spTree>
    <p:extLst>
      <p:ext uri="{BB962C8B-B14F-4D97-AF65-F5344CB8AC3E}">
        <p14:creationId xmlns:p14="http://schemas.microsoft.com/office/powerpoint/2010/main" val="148846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3C54-C180-0777-F555-7942C1D261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978F887-C27C-903F-ABC4-1451A444524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EAE4E76-1B5E-4397-B9A2-B52D3B9BF18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958253B-F385-3EE3-3892-213C33DAFE23}"/>
              </a:ext>
            </a:extLst>
          </p:cNvPr>
          <p:cNvSpPr>
            <a:spLocks noGrp="1"/>
          </p:cNvSpPr>
          <p:nvPr>
            <p:ph type="sldNum" sz="quarter" idx="10"/>
          </p:nvPr>
        </p:nvSpPr>
        <p:spPr/>
        <p:txBody>
          <a:bodyPr/>
          <a:lstStyle/>
          <a:p>
            <a:fld id="{8F7127CC-18EB-4A30-9A83-71828FA7D505}" type="slidenum">
              <a:rPr lang="pt-BR" smtClean="0"/>
              <a:pPr/>
              <a:t>28</a:t>
            </a:fld>
            <a:endParaRPr lang="pt-BR" dirty="0"/>
          </a:p>
        </p:txBody>
      </p:sp>
    </p:spTree>
    <p:extLst>
      <p:ext uri="{BB962C8B-B14F-4D97-AF65-F5344CB8AC3E}">
        <p14:creationId xmlns:p14="http://schemas.microsoft.com/office/powerpoint/2010/main" val="2759045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29</a:t>
            </a:fld>
            <a:endParaRPr lang="pt-BR" dirty="0"/>
          </a:p>
        </p:txBody>
      </p:sp>
    </p:spTree>
    <p:extLst>
      <p:ext uri="{BB962C8B-B14F-4D97-AF65-F5344CB8AC3E}">
        <p14:creationId xmlns:p14="http://schemas.microsoft.com/office/powerpoint/2010/main" val="17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30</a:t>
            </a:fld>
            <a:endParaRPr lang="pt-BR" dirty="0"/>
          </a:p>
        </p:txBody>
      </p:sp>
    </p:spTree>
    <p:extLst>
      <p:ext uri="{BB962C8B-B14F-4D97-AF65-F5344CB8AC3E}">
        <p14:creationId xmlns:p14="http://schemas.microsoft.com/office/powerpoint/2010/main" val="3006563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2CFD-48AD-50B6-8CAC-765283FEC13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D2200DD-C618-DE0A-13C1-A84C11B7C39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8E5AAFB-DE4F-DB2D-2457-DBDCBF72DB5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49782AC-A496-435D-54E4-3B903FBE5489}"/>
              </a:ext>
            </a:extLst>
          </p:cNvPr>
          <p:cNvSpPr>
            <a:spLocks noGrp="1"/>
          </p:cNvSpPr>
          <p:nvPr>
            <p:ph type="sldNum" sz="quarter" idx="10"/>
          </p:nvPr>
        </p:nvSpPr>
        <p:spPr/>
        <p:txBody>
          <a:bodyPr/>
          <a:lstStyle/>
          <a:p>
            <a:fld id="{8F7127CC-18EB-4A30-9A83-71828FA7D505}" type="slidenum">
              <a:rPr lang="pt-BR" smtClean="0"/>
              <a:pPr/>
              <a:t>31</a:t>
            </a:fld>
            <a:endParaRPr lang="pt-BR" dirty="0"/>
          </a:p>
        </p:txBody>
      </p:sp>
    </p:spTree>
    <p:extLst>
      <p:ext uri="{BB962C8B-B14F-4D97-AF65-F5344CB8AC3E}">
        <p14:creationId xmlns:p14="http://schemas.microsoft.com/office/powerpoint/2010/main" val="1899588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32</a:t>
            </a:fld>
            <a:endParaRPr lang="pt-BR" dirty="0"/>
          </a:p>
        </p:txBody>
      </p:sp>
    </p:spTree>
    <p:extLst>
      <p:ext uri="{BB962C8B-B14F-4D97-AF65-F5344CB8AC3E}">
        <p14:creationId xmlns:p14="http://schemas.microsoft.com/office/powerpoint/2010/main" val="275391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a:t>
            </a:fld>
            <a:endParaRPr lang="pt-BR" dirty="0"/>
          </a:p>
        </p:txBody>
      </p:sp>
    </p:spTree>
    <p:extLst>
      <p:ext uri="{BB962C8B-B14F-4D97-AF65-F5344CB8AC3E}">
        <p14:creationId xmlns:p14="http://schemas.microsoft.com/office/powerpoint/2010/main" val="78904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C4E0B-B92E-8252-400B-78F8F06303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D8B47D2-85ED-A078-DD9B-60624CEC9B4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FD46C15-9DD7-6054-7CA2-EA5C3924480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C2DE61B-2ECB-60DF-12D5-40942E70A203}"/>
              </a:ext>
            </a:extLst>
          </p:cNvPr>
          <p:cNvSpPr>
            <a:spLocks noGrp="1"/>
          </p:cNvSpPr>
          <p:nvPr>
            <p:ph type="sldNum" sz="quarter" idx="10"/>
          </p:nvPr>
        </p:nvSpPr>
        <p:spPr/>
        <p:txBody>
          <a:bodyPr/>
          <a:lstStyle/>
          <a:p>
            <a:fld id="{8F7127CC-18EB-4A30-9A83-71828FA7D505}" type="slidenum">
              <a:rPr lang="pt-BR" smtClean="0"/>
              <a:pPr/>
              <a:t>33</a:t>
            </a:fld>
            <a:endParaRPr lang="pt-BR" dirty="0"/>
          </a:p>
        </p:txBody>
      </p:sp>
    </p:spTree>
    <p:extLst>
      <p:ext uri="{BB962C8B-B14F-4D97-AF65-F5344CB8AC3E}">
        <p14:creationId xmlns:p14="http://schemas.microsoft.com/office/powerpoint/2010/main" val="408781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34</a:t>
            </a:fld>
            <a:endParaRPr lang="pt-BR" dirty="0"/>
          </a:p>
        </p:txBody>
      </p:sp>
    </p:spTree>
    <p:extLst>
      <p:ext uri="{BB962C8B-B14F-4D97-AF65-F5344CB8AC3E}">
        <p14:creationId xmlns:p14="http://schemas.microsoft.com/office/powerpoint/2010/main" val="1160638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EA4D-F1D0-A805-4774-D33F8F314CB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020F87F-55C2-73C2-99FD-0BDD0E16E98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95506A7-0FE6-C8DE-A394-3261D7F1040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6DD4AFA-73C0-08D8-CBFA-2828DED94AEC}"/>
              </a:ext>
            </a:extLst>
          </p:cNvPr>
          <p:cNvSpPr>
            <a:spLocks noGrp="1"/>
          </p:cNvSpPr>
          <p:nvPr>
            <p:ph type="sldNum" sz="quarter" idx="10"/>
          </p:nvPr>
        </p:nvSpPr>
        <p:spPr/>
        <p:txBody>
          <a:bodyPr/>
          <a:lstStyle/>
          <a:p>
            <a:fld id="{8F7127CC-18EB-4A30-9A83-71828FA7D505}" type="slidenum">
              <a:rPr lang="pt-BR" smtClean="0"/>
              <a:pPr/>
              <a:t>35</a:t>
            </a:fld>
            <a:endParaRPr lang="pt-BR" dirty="0"/>
          </a:p>
        </p:txBody>
      </p:sp>
    </p:spTree>
    <p:extLst>
      <p:ext uri="{BB962C8B-B14F-4D97-AF65-F5344CB8AC3E}">
        <p14:creationId xmlns:p14="http://schemas.microsoft.com/office/powerpoint/2010/main" val="4070852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36</a:t>
            </a:fld>
            <a:endParaRPr lang="pt-BR" dirty="0"/>
          </a:p>
        </p:txBody>
      </p:sp>
    </p:spTree>
    <p:extLst>
      <p:ext uri="{BB962C8B-B14F-4D97-AF65-F5344CB8AC3E}">
        <p14:creationId xmlns:p14="http://schemas.microsoft.com/office/powerpoint/2010/main" val="245413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37</a:t>
            </a:fld>
            <a:endParaRPr lang="pt-BR" dirty="0"/>
          </a:p>
        </p:txBody>
      </p:sp>
    </p:spTree>
    <p:extLst>
      <p:ext uri="{BB962C8B-B14F-4D97-AF65-F5344CB8AC3E}">
        <p14:creationId xmlns:p14="http://schemas.microsoft.com/office/powerpoint/2010/main" val="2165272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38</a:t>
            </a:fld>
            <a:endParaRPr lang="pt-BR" dirty="0"/>
          </a:p>
        </p:txBody>
      </p:sp>
    </p:spTree>
    <p:extLst>
      <p:ext uri="{BB962C8B-B14F-4D97-AF65-F5344CB8AC3E}">
        <p14:creationId xmlns:p14="http://schemas.microsoft.com/office/powerpoint/2010/main" val="251832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3BF3C-F13E-C2CE-C60B-6EB8337BED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BB687DE-1B59-4E39-C06C-E306C7EBF0A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E9D2C4D-9FF9-F4F6-7906-445A6F1FCBD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E13D7E8-39C3-4F7C-A444-952F543867BC}"/>
              </a:ext>
            </a:extLst>
          </p:cNvPr>
          <p:cNvSpPr>
            <a:spLocks noGrp="1"/>
          </p:cNvSpPr>
          <p:nvPr>
            <p:ph type="sldNum" sz="quarter" idx="10"/>
          </p:nvPr>
        </p:nvSpPr>
        <p:spPr/>
        <p:txBody>
          <a:bodyPr/>
          <a:lstStyle/>
          <a:p>
            <a:fld id="{8F7127CC-18EB-4A30-9A83-71828FA7D505}" type="slidenum">
              <a:rPr lang="pt-BR" smtClean="0"/>
              <a:pPr/>
              <a:t>39</a:t>
            </a:fld>
            <a:endParaRPr lang="pt-BR" dirty="0"/>
          </a:p>
        </p:txBody>
      </p:sp>
    </p:spTree>
    <p:extLst>
      <p:ext uri="{BB962C8B-B14F-4D97-AF65-F5344CB8AC3E}">
        <p14:creationId xmlns:p14="http://schemas.microsoft.com/office/powerpoint/2010/main" val="1401352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F512-AF0F-E04D-4F07-684A3B3FEE5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25360B-6B04-C382-1CAE-813A0DDFEFF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66A5E1E-653D-8BDB-C026-F4D8DD5C04B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C4058D1-9154-1F36-7AAC-5C1EF4302E20}"/>
              </a:ext>
            </a:extLst>
          </p:cNvPr>
          <p:cNvSpPr>
            <a:spLocks noGrp="1"/>
          </p:cNvSpPr>
          <p:nvPr>
            <p:ph type="sldNum" sz="quarter" idx="10"/>
          </p:nvPr>
        </p:nvSpPr>
        <p:spPr/>
        <p:txBody>
          <a:bodyPr/>
          <a:lstStyle/>
          <a:p>
            <a:fld id="{8F7127CC-18EB-4A30-9A83-71828FA7D505}" type="slidenum">
              <a:rPr lang="pt-BR" smtClean="0"/>
              <a:pPr/>
              <a:t>40</a:t>
            </a:fld>
            <a:endParaRPr lang="pt-BR" dirty="0"/>
          </a:p>
        </p:txBody>
      </p:sp>
    </p:spTree>
    <p:extLst>
      <p:ext uri="{BB962C8B-B14F-4D97-AF65-F5344CB8AC3E}">
        <p14:creationId xmlns:p14="http://schemas.microsoft.com/office/powerpoint/2010/main" val="3293289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41</a:t>
            </a:fld>
            <a:endParaRPr lang="pt-BR" dirty="0"/>
          </a:p>
        </p:txBody>
      </p:sp>
    </p:spTree>
    <p:extLst>
      <p:ext uri="{BB962C8B-B14F-4D97-AF65-F5344CB8AC3E}">
        <p14:creationId xmlns:p14="http://schemas.microsoft.com/office/powerpoint/2010/main" val="494977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42</a:t>
            </a:fld>
            <a:endParaRPr lang="pt-BR" dirty="0"/>
          </a:p>
        </p:txBody>
      </p:sp>
    </p:spTree>
    <p:extLst>
      <p:ext uri="{BB962C8B-B14F-4D97-AF65-F5344CB8AC3E}">
        <p14:creationId xmlns:p14="http://schemas.microsoft.com/office/powerpoint/2010/main" val="240902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7</a:t>
            </a:fld>
            <a:endParaRPr lang="pt-BR" dirty="0"/>
          </a:p>
        </p:txBody>
      </p:sp>
    </p:spTree>
    <p:extLst>
      <p:ext uri="{BB962C8B-B14F-4D97-AF65-F5344CB8AC3E}">
        <p14:creationId xmlns:p14="http://schemas.microsoft.com/office/powerpoint/2010/main" val="2421735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43</a:t>
            </a:fld>
            <a:endParaRPr lang="pt-BR" dirty="0"/>
          </a:p>
        </p:txBody>
      </p:sp>
    </p:spTree>
    <p:extLst>
      <p:ext uri="{BB962C8B-B14F-4D97-AF65-F5344CB8AC3E}">
        <p14:creationId xmlns:p14="http://schemas.microsoft.com/office/powerpoint/2010/main" val="1839016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44</a:t>
            </a:fld>
            <a:endParaRPr lang="pt-BR" dirty="0"/>
          </a:p>
        </p:txBody>
      </p:sp>
    </p:spTree>
    <p:extLst>
      <p:ext uri="{BB962C8B-B14F-4D97-AF65-F5344CB8AC3E}">
        <p14:creationId xmlns:p14="http://schemas.microsoft.com/office/powerpoint/2010/main" val="2958229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7D5F-9464-A682-AA47-72EB6B9A86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BB5EB02-9271-C631-05D5-DAC308C9D9B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F6AC3B5-A98F-BB04-3E9A-6318B3ECDA4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3D838AC-7484-9728-A712-382E51421B15}"/>
              </a:ext>
            </a:extLst>
          </p:cNvPr>
          <p:cNvSpPr>
            <a:spLocks noGrp="1"/>
          </p:cNvSpPr>
          <p:nvPr>
            <p:ph type="sldNum" sz="quarter" idx="10"/>
          </p:nvPr>
        </p:nvSpPr>
        <p:spPr/>
        <p:txBody>
          <a:bodyPr/>
          <a:lstStyle/>
          <a:p>
            <a:fld id="{8F7127CC-18EB-4A30-9A83-71828FA7D505}" type="slidenum">
              <a:rPr lang="pt-BR" smtClean="0"/>
              <a:pPr/>
              <a:t>45</a:t>
            </a:fld>
            <a:endParaRPr lang="pt-BR" dirty="0"/>
          </a:p>
        </p:txBody>
      </p:sp>
    </p:spTree>
    <p:extLst>
      <p:ext uri="{BB962C8B-B14F-4D97-AF65-F5344CB8AC3E}">
        <p14:creationId xmlns:p14="http://schemas.microsoft.com/office/powerpoint/2010/main" val="2690887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46</a:t>
            </a:fld>
            <a:endParaRPr lang="pt-BR" dirty="0"/>
          </a:p>
        </p:txBody>
      </p:sp>
    </p:spTree>
    <p:extLst>
      <p:ext uri="{BB962C8B-B14F-4D97-AF65-F5344CB8AC3E}">
        <p14:creationId xmlns:p14="http://schemas.microsoft.com/office/powerpoint/2010/main" val="101389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5A8C2-F8B1-FC4B-0D26-636CEE6FA34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8F90EDF-6374-1324-BE64-D43262E204F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0937E62-0A49-8C61-000B-9575C19D303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D5243E3-8AEE-B14A-393E-2302BEC0F254}"/>
              </a:ext>
            </a:extLst>
          </p:cNvPr>
          <p:cNvSpPr>
            <a:spLocks noGrp="1"/>
          </p:cNvSpPr>
          <p:nvPr>
            <p:ph type="sldNum" sz="quarter" idx="10"/>
          </p:nvPr>
        </p:nvSpPr>
        <p:spPr/>
        <p:txBody>
          <a:bodyPr/>
          <a:lstStyle/>
          <a:p>
            <a:fld id="{8F7127CC-18EB-4A30-9A83-71828FA7D505}" type="slidenum">
              <a:rPr lang="pt-BR" smtClean="0"/>
              <a:pPr/>
              <a:t>47</a:t>
            </a:fld>
            <a:endParaRPr lang="pt-BR" dirty="0"/>
          </a:p>
        </p:txBody>
      </p:sp>
    </p:spTree>
    <p:extLst>
      <p:ext uri="{BB962C8B-B14F-4D97-AF65-F5344CB8AC3E}">
        <p14:creationId xmlns:p14="http://schemas.microsoft.com/office/powerpoint/2010/main" val="1910123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48</a:t>
            </a:fld>
            <a:endParaRPr lang="pt-BR" dirty="0"/>
          </a:p>
        </p:txBody>
      </p:sp>
    </p:spTree>
    <p:extLst>
      <p:ext uri="{BB962C8B-B14F-4D97-AF65-F5344CB8AC3E}">
        <p14:creationId xmlns:p14="http://schemas.microsoft.com/office/powerpoint/2010/main" val="3858595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1C17-DCCB-63FF-2266-38D4E942BA6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465CD84-98D0-E3CB-F6DE-16E6DCB21B4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5EF84B8-51D2-C343-D1A4-C1000642C61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AC5EE5A-B8F0-3081-AA74-72EB584A38DE}"/>
              </a:ext>
            </a:extLst>
          </p:cNvPr>
          <p:cNvSpPr>
            <a:spLocks noGrp="1"/>
          </p:cNvSpPr>
          <p:nvPr>
            <p:ph type="sldNum" sz="quarter" idx="10"/>
          </p:nvPr>
        </p:nvSpPr>
        <p:spPr/>
        <p:txBody>
          <a:bodyPr/>
          <a:lstStyle/>
          <a:p>
            <a:fld id="{8F7127CC-18EB-4A30-9A83-71828FA7D505}" type="slidenum">
              <a:rPr lang="pt-BR" smtClean="0"/>
              <a:pPr/>
              <a:t>49</a:t>
            </a:fld>
            <a:endParaRPr lang="pt-BR" dirty="0"/>
          </a:p>
        </p:txBody>
      </p:sp>
    </p:spTree>
    <p:extLst>
      <p:ext uri="{BB962C8B-B14F-4D97-AF65-F5344CB8AC3E}">
        <p14:creationId xmlns:p14="http://schemas.microsoft.com/office/powerpoint/2010/main" val="350497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50</a:t>
            </a:fld>
            <a:endParaRPr lang="pt-BR" dirty="0"/>
          </a:p>
        </p:txBody>
      </p:sp>
    </p:spTree>
    <p:extLst>
      <p:ext uri="{BB962C8B-B14F-4D97-AF65-F5344CB8AC3E}">
        <p14:creationId xmlns:p14="http://schemas.microsoft.com/office/powerpoint/2010/main" val="1674340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26CBC-EA03-9892-9F7B-26F56D34368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3B43F8C-8FE2-9F9B-93E7-938EF4B859A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B0FD1E3-C007-21E7-9EEE-075B58D93DC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9191A45-508F-CA7A-756B-33656CB3A40F}"/>
              </a:ext>
            </a:extLst>
          </p:cNvPr>
          <p:cNvSpPr>
            <a:spLocks noGrp="1"/>
          </p:cNvSpPr>
          <p:nvPr>
            <p:ph type="sldNum" sz="quarter" idx="10"/>
          </p:nvPr>
        </p:nvSpPr>
        <p:spPr/>
        <p:txBody>
          <a:bodyPr/>
          <a:lstStyle/>
          <a:p>
            <a:fld id="{8F7127CC-18EB-4A30-9A83-71828FA7D505}" type="slidenum">
              <a:rPr lang="pt-BR" smtClean="0"/>
              <a:pPr/>
              <a:t>51</a:t>
            </a:fld>
            <a:endParaRPr lang="pt-BR" dirty="0"/>
          </a:p>
        </p:txBody>
      </p:sp>
    </p:spTree>
    <p:extLst>
      <p:ext uri="{BB962C8B-B14F-4D97-AF65-F5344CB8AC3E}">
        <p14:creationId xmlns:p14="http://schemas.microsoft.com/office/powerpoint/2010/main" val="312864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52</a:t>
            </a:fld>
            <a:endParaRPr lang="pt-BR" dirty="0"/>
          </a:p>
        </p:txBody>
      </p:sp>
    </p:spTree>
    <p:extLst>
      <p:ext uri="{BB962C8B-B14F-4D97-AF65-F5344CB8AC3E}">
        <p14:creationId xmlns:p14="http://schemas.microsoft.com/office/powerpoint/2010/main" val="238975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8</a:t>
            </a:fld>
            <a:endParaRPr lang="pt-BR" dirty="0"/>
          </a:p>
        </p:txBody>
      </p:sp>
    </p:spTree>
    <p:extLst>
      <p:ext uri="{BB962C8B-B14F-4D97-AF65-F5344CB8AC3E}">
        <p14:creationId xmlns:p14="http://schemas.microsoft.com/office/powerpoint/2010/main" val="125314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EC80-8994-62BC-163B-D201967153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6F3016F-47D5-9E50-5260-6ECE58E7556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FE25EFF-93E5-1178-FCC8-D0464F09D2E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9F3D0DB-4787-368A-8E22-B7CB50A6AC0E}"/>
              </a:ext>
            </a:extLst>
          </p:cNvPr>
          <p:cNvSpPr>
            <a:spLocks noGrp="1"/>
          </p:cNvSpPr>
          <p:nvPr>
            <p:ph type="sldNum" sz="quarter" idx="10"/>
          </p:nvPr>
        </p:nvSpPr>
        <p:spPr/>
        <p:txBody>
          <a:bodyPr/>
          <a:lstStyle/>
          <a:p>
            <a:fld id="{8F7127CC-18EB-4A30-9A83-71828FA7D505}" type="slidenum">
              <a:rPr lang="pt-BR" smtClean="0"/>
              <a:pPr/>
              <a:t>53</a:t>
            </a:fld>
            <a:endParaRPr lang="pt-BR" dirty="0"/>
          </a:p>
        </p:txBody>
      </p:sp>
    </p:spTree>
    <p:extLst>
      <p:ext uri="{BB962C8B-B14F-4D97-AF65-F5344CB8AC3E}">
        <p14:creationId xmlns:p14="http://schemas.microsoft.com/office/powerpoint/2010/main" val="4058279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54</a:t>
            </a:fld>
            <a:endParaRPr lang="pt-BR" dirty="0"/>
          </a:p>
        </p:txBody>
      </p:sp>
    </p:spTree>
    <p:extLst>
      <p:ext uri="{BB962C8B-B14F-4D97-AF65-F5344CB8AC3E}">
        <p14:creationId xmlns:p14="http://schemas.microsoft.com/office/powerpoint/2010/main" val="3664895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DBC18-9EC6-A711-4FBF-B22BE472D6E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805A698-7CDC-B6D3-7E9A-F6D30598AAB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A439CE2-3725-882E-3BC4-7DAE8C949B5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74AAA2C-CC07-2C68-7490-16A994B28DF6}"/>
              </a:ext>
            </a:extLst>
          </p:cNvPr>
          <p:cNvSpPr>
            <a:spLocks noGrp="1"/>
          </p:cNvSpPr>
          <p:nvPr>
            <p:ph type="sldNum" sz="quarter" idx="10"/>
          </p:nvPr>
        </p:nvSpPr>
        <p:spPr/>
        <p:txBody>
          <a:bodyPr/>
          <a:lstStyle/>
          <a:p>
            <a:fld id="{8F7127CC-18EB-4A30-9A83-71828FA7D505}" type="slidenum">
              <a:rPr lang="pt-BR" smtClean="0"/>
              <a:pPr/>
              <a:t>55</a:t>
            </a:fld>
            <a:endParaRPr lang="pt-BR" dirty="0"/>
          </a:p>
        </p:txBody>
      </p:sp>
    </p:spTree>
    <p:extLst>
      <p:ext uri="{BB962C8B-B14F-4D97-AF65-F5344CB8AC3E}">
        <p14:creationId xmlns:p14="http://schemas.microsoft.com/office/powerpoint/2010/main" val="984516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56</a:t>
            </a:fld>
            <a:endParaRPr lang="pt-BR" dirty="0"/>
          </a:p>
        </p:txBody>
      </p:sp>
    </p:spTree>
    <p:extLst>
      <p:ext uri="{BB962C8B-B14F-4D97-AF65-F5344CB8AC3E}">
        <p14:creationId xmlns:p14="http://schemas.microsoft.com/office/powerpoint/2010/main" val="1798624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B432-841D-0AAB-75A0-408BDDE6DA4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9F294F-5C26-512A-BA72-6C609214D6D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211CCF7-904F-9E91-4B92-9D497C261BF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24BB145-2EFE-D0CE-349F-3A921D995A82}"/>
              </a:ext>
            </a:extLst>
          </p:cNvPr>
          <p:cNvSpPr>
            <a:spLocks noGrp="1"/>
          </p:cNvSpPr>
          <p:nvPr>
            <p:ph type="sldNum" sz="quarter" idx="10"/>
          </p:nvPr>
        </p:nvSpPr>
        <p:spPr/>
        <p:txBody>
          <a:bodyPr/>
          <a:lstStyle/>
          <a:p>
            <a:fld id="{8F7127CC-18EB-4A30-9A83-71828FA7D505}" type="slidenum">
              <a:rPr lang="pt-BR" smtClean="0"/>
              <a:pPr/>
              <a:t>57</a:t>
            </a:fld>
            <a:endParaRPr lang="pt-BR" dirty="0"/>
          </a:p>
        </p:txBody>
      </p:sp>
    </p:spTree>
    <p:extLst>
      <p:ext uri="{BB962C8B-B14F-4D97-AF65-F5344CB8AC3E}">
        <p14:creationId xmlns:p14="http://schemas.microsoft.com/office/powerpoint/2010/main" val="29790435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58</a:t>
            </a:fld>
            <a:endParaRPr lang="pt-BR" dirty="0"/>
          </a:p>
        </p:txBody>
      </p:sp>
    </p:spTree>
    <p:extLst>
      <p:ext uri="{BB962C8B-B14F-4D97-AF65-F5344CB8AC3E}">
        <p14:creationId xmlns:p14="http://schemas.microsoft.com/office/powerpoint/2010/main" val="908371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94419-27E9-EBD3-1EC0-37A78A967A9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0817C72-1D4C-430B-0176-E9ED44EAF64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E351364-5390-E1BB-E57C-CF695C773E5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A15BF2B-13D1-6216-4F0C-3E2A947C9929}"/>
              </a:ext>
            </a:extLst>
          </p:cNvPr>
          <p:cNvSpPr>
            <a:spLocks noGrp="1"/>
          </p:cNvSpPr>
          <p:nvPr>
            <p:ph type="sldNum" sz="quarter" idx="10"/>
          </p:nvPr>
        </p:nvSpPr>
        <p:spPr/>
        <p:txBody>
          <a:bodyPr/>
          <a:lstStyle/>
          <a:p>
            <a:fld id="{8F7127CC-18EB-4A30-9A83-71828FA7D505}" type="slidenum">
              <a:rPr lang="pt-BR" smtClean="0"/>
              <a:pPr/>
              <a:t>59</a:t>
            </a:fld>
            <a:endParaRPr lang="pt-BR" dirty="0"/>
          </a:p>
        </p:txBody>
      </p:sp>
    </p:spTree>
    <p:extLst>
      <p:ext uri="{BB962C8B-B14F-4D97-AF65-F5344CB8AC3E}">
        <p14:creationId xmlns:p14="http://schemas.microsoft.com/office/powerpoint/2010/main" val="3397059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2CAF-F0E2-04D6-E68D-04A13369A1A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04BD74E-F502-27EF-AB19-637133B1B74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7405AC6-7CA3-9628-5CFB-D2C1BC61A2A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E56EFA1-C175-983E-8FB3-DFF8FA7B58E2}"/>
              </a:ext>
            </a:extLst>
          </p:cNvPr>
          <p:cNvSpPr>
            <a:spLocks noGrp="1"/>
          </p:cNvSpPr>
          <p:nvPr>
            <p:ph type="sldNum" sz="quarter" idx="10"/>
          </p:nvPr>
        </p:nvSpPr>
        <p:spPr/>
        <p:txBody>
          <a:bodyPr/>
          <a:lstStyle/>
          <a:p>
            <a:fld id="{8F7127CC-18EB-4A30-9A83-71828FA7D505}" type="slidenum">
              <a:rPr lang="pt-BR" smtClean="0"/>
              <a:pPr/>
              <a:t>60</a:t>
            </a:fld>
            <a:endParaRPr lang="pt-BR" dirty="0"/>
          </a:p>
        </p:txBody>
      </p:sp>
    </p:spTree>
    <p:extLst>
      <p:ext uri="{BB962C8B-B14F-4D97-AF65-F5344CB8AC3E}">
        <p14:creationId xmlns:p14="http://schemas.microsoft.com/office/powerpoint/2010/main" val="841113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61</a:t>
            </a:fld>
            <a:endParaRPr lang="pt-BR" dirty="0"/>
          </a:p>
        </p:txBody>
      </p:sp>
    </p:spTree>
    <p:extLst>
      <p:ext uri="{BB962C8B-B14F-4D97-AF65-F5344CB8AC3E}">
        <p14:creationId xmlns:p14="http://schemas.microsoft.com/office/powerpoint/2010/main" val="3063292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A5C73-C5C8-5B06-876E-19ECA4CE5D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3FE300F-FD8B-8A3C-AE85-0F73B18F0A5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5B211E4-888F-547E-A480-351C453F89C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98C7DCE-0A4B-4B18-A28B-C5F83E004B25}"/>
              </a:ext>
            </a:extLst>
          </p:cNvPr>
          <p:cNvSpPr>
            <a:spLocks noGrp="1"/>
          </p:cNvSpPr>
          <p:nvPr>
            <p:ph type="sldNum" sz="quarter" idx="10"/>
          </p:nvPr>
        </p:nvSpPr>
        <p:spPr/>
        <p:txBody>
          <a:bodyPr/>
          <a:lstStyle/>
          <a:p>
            <a:fld id="{8F7127CC-18EB-4A30-9A83-71828FA7D505}" type="slidenum">
              <a:rPr lang="pt-BR" smtClean="0"/>
              <a:pPr/>
              <a:t>62</a:t>
            </a:fld>
            <a:endParaRPr lang="pt-BR" dirty="0"/>
          </a:p>
        </p:txBody>
      </p:sp>
    </p:spTree>
    <p:extLst>
      <p:ext uri="{BB962C8B-B14F-4D97-AF65-F5344CB8AC3E}">
        <p14:creationId xmlns:p14="http://schemas.microsoft.com/office/powerpoint/2010/main" val="385635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DCC3-F14D-E479-6261-D28F8CDC22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BE79BC-DC7A-DD08-7896-262AC04CCC0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B32F1F3-7239-9875-902D-9E9F0328E94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4A56878-D724-91F8-AE3D-8A31E02782CE}"/>
              </a:ext>
            </a:extLst>
          </p:cNvPr>
          <p:cNvSpPr>
            <a:spLocks noGrp="1"/>
          </p:cNvSpPr>
          <p:nvPr>
            <p:ph type="sldNum" sz="quarter" idx="10"/>
          </p:nvPr>
        </p:nvSpPr>
        <p:spPr/>
        <p:txBody>
          <a:bodyPr/>
          <a:lstStyle/>
          <a:p>
            <a:fld id="{8F7127CC-18EB-4A30-9A83-71828FA7D505}" type="slidenum">
              <a:rPr lang="pt-BR" smtClean="0"/>
              <a:pPr/>
              <a:t>9</a:t>
            </a:fld>
            <a:endParaRPr lang="pt-BR" dirty="0"/>
          </a:p>
        </p:txBody>
      </p:sp>
    </p:spTree>
    <p:extLst>
      <p:ext uri="{BB962C8B-B14F-4D97-AF65-F5344CB8AC3E}">
        <p14:creationId xmlns:p14="http://schemas.microsoft.com/office/powerpoint/2010/main" val="2525207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63</a:t>
            </a:fld>
            <a:endParaRPr lang="pt-BR" dirty="0"/>
          </a:p>
        </p:txBody>
      </p:sp>
    </p:spTree>
    <p:extLst>
      <p:ext uri="{BB962C8B-B14F-4D97-AF65-F5344CB8AC3E}">
        <p14:creationId xmlns:p14="http://schemas.microsoft.com/office/powerpoint/2010/main" val="1917844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279C-C8EE-6DCB-B0FB-72F239C267D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9F413EC-48F8-B943-4A71-BC1A49A9885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726101-BC0B-7CA8-69D0-A89428C679A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5D563CD-AD54-DCCF-8032-7D43F98B35EC}"/>
              </a:ext>
            </a:extLst>
          </p:cNvPr>
          <p:cNvSpPr>
            <a:spLocks noGrp="1"/>
          </p:cNvSpPr>
          <p:nvPr>
            <p:ph type="sldNum" sz="quarter" idx="10"/>
          </p:nvPr>
        </p:nvSpPr>
        <p:spPr/>
        <p:txBody>
          <a:bodyPr/>
          <a:lstStyle/>
          <a:p>
            <a:fld id="{8F7127CC-18EB-4A30-9A83-71828FA7D505}" type="slidenum">
              <a:rPr lang="pt-BR" smtClean="0"/>
              <a:pPr/>
              <a:t>64</a:t>
            </a:fld>
            <a:endParaRPr lang="pt-BR" dirty="0"/>
          </a:p>
        </p:txBody>
      </p:sp>
    </p:spTree>
    <p:extLst>
      <p:ext uri="{BB962C8B-B14F-4D97-AF65-F5344CB8AC3E}">
        <p14:creationId xmlns:p14="http://schemas.microsoft.com/office/powerpoint/2010/main" val="1561833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F7127CC-18EB-4A30-9A83-71828FA7D505}" type="slidenum">
              <a:rPr lang="pt-BR" smtClean="0"/>
              <a:pPr/>
              <a:t>65</a:t>
            </a:fld>
            <a:endParaRPr lang="pt-BR" dirty="0"/>
          </a:p>
        </p:txBody>
      </p:sp>
    </p:spTree>
    <p:extLst>
      <p:ext uri="{BB962C8B-B14F-4D97-AF65-F5344CB8AC3E}">
        <p14:creationId xmlns:p14="http://schemas.microsoft.com/office/powerpoint/2010/main" val="17499756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4FC4-41C1-1A2E-56D7-1E89ED07EAF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F43DE51-2BA0-1390-005C-023D794B8C8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EF4AF29-5526-D0A4-565A-A6E380E5262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F081F7A-9DC8-CCA1-DB57-FFBBBFAE84F5}"/>
              </a:ext>
            </a:extLst>
          </p:cNvPr>
          <p:cNvSpPr>
            <a:spLocks noGrp="1"/>
          </p:cNvSpPr>
          <p:nvPr>
            <p:ph type="sldNum" sz="quarter" idx="10"/>
          </p:nvPr>
        </p:nvSpPr>
        <p:spPr/>
        <p:txBody>
          <a:bodyPr/>
          <a:lstStyle/>
          <a:p>
            <a:fld id="{8F7127CC-18EB-4A30-9A83-71828FA7D505}" type="slidenum">
              <a:rPr lang="pt-BR" smtClean="0"/>
              <a:pPr/>
              <a:t>66</a:t>
            </a:fld>
            <a:endParaRPr lang="pt-BR" dirty="0"/>
          </a:p>
        </p:txBody>
      </p:sp>
    </p:spTree>
    <p:extLst>
      <p:ext uri="{BB962C8B-B14F-4D97-AF65-F5344CB8AC3E}">
        <p14:creationId xmlns:p14="http://schemas.microsoft.com/office/powerpoint/2010/main" val="24650788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966C-0754-F35D-761E-BD68C0FB7FF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5600B4E-6F25-04CF-457A-4A89143A1FB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6E25EF9-DA00-7F87-BBFA-1C7D2910392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C282909-0684-1076-407A-6CEB5E367156}"/>
              </a:ext>
            </a:extLst>
          </p:cNvPr>
          <p:cNvSpPr>
            <a:spLocks noGrp="1"/>
          </p:cNvSpPr>
          <p:nvPr>
            <p:ph type="sldNum" sz="quarter" idx="10"/>
          </p:nvPr>
        </p:nvSpPr>
        <p:spPr/>
        <p:txBody>
          <a:bodyPr/>
          <a:lstStyle/>
          <a:p>
            <a:fld id="{8F7127CC-18EB-4A30-9A83-71828FA7D505}" type="slidenum">
              <a:rPr lang="pt-BR" smtClean="0"/>
              <a:pPr/>
              <a:t>67</a:t>
            </a:fld>
            <a:endParaRPr lang="pt-BR" dirty="0"/>
          </a:p>
        </p:txBody>
      </p:sp>
    </p:spTree>
    <p:extLst>
      <p:ext uri="{BB962C8B-B14F-4D97-AF65-F5344CB8AC3E}">
        <p14:creationId xmlns:p14="http://schemas.microsoft.com/office/powerpoint/2010/main" val="369214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38F71-855E-33E6-34D7-94097105FD8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48DF3C0-E5C2-5C86-48D0-11AB5519CAC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854D37-542F-F7A2-4B3F-4434DE437502}"/>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C671B7C-B89B-46FC-8004-88D604E0BFC3}"/>
              </a:ext>
            </a:extLst>
          </p:cNvPr>
          <p:cNvSpPr>
            <a:spLocks noGrp="1"/>
          </p:cNvSpPr>
          <p:nvPr>
            <p:ph type="sldNum" sz="quarter" idx="10"/>
          </p:nvPr>
        </p:nvSpPr>
        <p:spPr/>
        <p:txBody>
          <a:bodyPr/>
          <a:lstStyle/>
          <a:p>
            <a:fld id="{8F7127CC-18EB-4A30-9A83-71828FA7D505}" type="slidenum">
              <a:rPr lang="pt-BR" smtClean="0"/>
              <a:pPr/>
              <a:t>10</a:t>
            </a:fld>
            <a:endParaRPr lang="pt-BR" dirty="0"/>
          </a:p>
        </p:txBody>
      </p:sp>
    </p:spTree>
    <p:extLst>
      <p:ext uri="{BB962C8B-B14F-4D97-AF65-F5344CB8AC3E}">
        <p14:creationId xmlns:p14="http://schemas.microsoft.com/office/powerpoint/2010/main" val="33353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FBDE-4AEB-0E35-F1F0-B16E9392FD1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71DEE5-1919-746E-AAEA-8FA2A5925D8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8422A6-6649-D528-C25A-CD67DB6F3E8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75CFE13-4B84-C7CE-3BE0-DA1A34EF4959}"/>
              </a:ext>
            </a:extLst>
          </p:cNvPr>
          <p:cNvSpPr>
            <a:spLocks noGrp="1"/>
          </p:cNvSpPr>
          <p:nvPr>
            <p:ph type="sldNum" sz="quarter" idx="10"/>
          </p:nvPr>
        </p:nvSpPr>
        <p:spPr/>
        <p:txBody>
          <a:bodyPr/>
          <a:lstStyle/>
          <a:p>
            <a:fld id="{8F7127CC-18EB-4A30-9A83-71828FA7D505}" type="slidenum">
              <a:rPr lang="pt-BR" smtClean="0"/>
              <a:pPr/>
              <a:t>11</a:t>
            </a:fld>
            <a:endParaRPr lang="pt-BR" dirty="0"/>
          </a:p>
        </p:txBody>
      </p:sp>
    </p:spTree>
    <p:extLst>
      <p:ext uri="{BB962C8B-B14F-4D97-AF65-F5344CB8AC3E}">
        <p14:creationId xmlns:p14="http://schemas.microsoft.com/office/powerpoint/2010/main" val="357627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414A7-D2C0-225A-7CC7-2AE82162684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BC60ABB-14FB-1650-1731-481659C991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05EDC36-8A27-E723-0699-3F616D729B4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16D8F6F-39D4-5B2D-ECE4-F074959E6875}"/>
              </a:ext>
            </a:extLst>
          </p:cNvPr>
          <p:cNvSpPr>
            <a:spLocks noGrp="1"/>
          </p:cNvSpPr>
          <p:nvPr>
            <p:ph type="sldNum" sz="quarter" idx="10"/>
          </p:nvPr>
        </p:nvSpPr>
        <p:spPr/>
        <p:txBody>
          <a:bodyPr/>
          <a:lstStyle/>
          <a:p>
            <a:fld id="{8F7127CC-18EB-4A30-9A83-71828FA7D505}" type="slidenum">
              <a:rPr lang="pt-BR" smtClean="0"/>
              <a:pPr/>
              <a:t>12</a:t>
            </a:fld>
            <a:endParaRPr lang="pt-BR" dirty="0"/>
          </a:p>
        </p:txBody>
      </p:sp>
    </p:spTree>
    <p:extLst>
      <p:ext uri="{BB962C8B-B14F-4D97-AF65-F5344CB8AC3E}">
        <p14:creationId xmlns:p14="http://schemas.microsoft.com/office/powerpoint/2010/main" val="75827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24/06/2025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24/06/2025</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dirty="0"/>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8816DD-52F5-E437-AB43-B294ED103D7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622CADA-88A5-FA08-38F8-34818061E8BF}"/>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5EE5C3BD-0706-2668-BF63-AD6382201F19}"/>
              </a:ext>
            </a:extLst>
          </p:cNvPr>
          <p:cNvSpPr txBox="1"/>
          <p:nvPr/>
        </p:nvSpPr>
        <p:spPr>
          <a:xfrm>
            <a:off x="360608" y="1376338"/>
            <a:ext cx="11475791" cy="360098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dirty="0">
                <a:latin typeface="Arial" panose="020B0604020202020204" pitchFamily="34" charset="0"/>
                <a:cs typeface="Arial" panose="020B0604020202020204" pitchFamily="34" charset="0"/>
              </a:rPr>
              <a:t>O setor público deve </a:t>
            </a:r>
            <a:r>
              <a:rPr lang="pt-BR" sz="2400" dirty="0">
                <a:solidFill>
                  <a:srgbClr val="FF0000"/>
                </a:solidFill>
                <a:latin typeface="Arial" panose="020B0604020202020204" pitchFamily="34" charset="0"/>
                <a:cs typeface="Arial" panose="020B0604020202020204" pitchFamily="34" charset="0"/>
              </a:rPr>
              <a:t>atender aos princípios:</a:t>
            </a:r>
          </a:p>
          <a:p>
            <a:pPr algn="just">
              <a:lnSpc>
                <a:spcPct val="150000"/>
              </a:lnSpc>
            </a:pPr>
            <a:r>
              <a:rPr lang="pt-BR" sz="2400" b="0" i="0" dirty="0">
                <a:solidFill>
                  <a:srgbClr val="000000"/>
                </a:solidFill>
                <a:effectLst/>
                <a:latin typeface="Arial" panose="020B0604020202020204" pitchFamily="34" charset="0"/>
              </a:rPr>
              <a:t>legalidade, impessoalidade, moralidade, publicidade e eficiência</a:t>
            </a:r>
            <a:endParaRPr lang="pt-BR" sz="2400" dirty="0">
              <a:solidFill>
                <a:srgbClr val="FF0000"/>
              </a:solidFill>
              <a:latin typeface="Arial" panose="020B0604020202020204" pitchFamily="34" charset="0"/>
              <a:cs typeface="Arial" panose="020B0604020202020204" pitchFamily="34" charset="0"/>
            </a:endParaRPr>
          </a:p>
          <a:p>
            <a:pPr algn="just">
              <a:lnSpc>
                <a:spcPct val="150000"/>
              </a:lnSpc>
            </a:pPr>
            <a:r>
              <a:rPr lang="pt-BR" sz="2400" dirty="0">
                <a:solidFill>
                  <a:srgbClr val="FF0000"/>
                </a:solidFill>
                <a:latin typeface="Arial" panose="020B0604020202020204" pitchFamily="34" charset="0"/>
                <a:cs typeface="Arial" panose="020B0604020202020204" pitchFamily="34" charset="0"/>
              </a:rPr>
              <a:t>A Lei Federal nº 14.133/2021, está vigente e regula parte das aquisições</a:t>
            </a:r>
            <a:r>
              <a:rPr lang="pt-BR" sz="2400" dirty="0">
                <a:latin typeface="Arial" panose="020B0604020202020204" pitchFamily="34" charset="0"/>
                <a:cs typeface="Arial" panose="020B0604020202020204" pitchFamily="34" charset="0"/>
              </a:rPr>
              <a:t>.</a:t>
            </a:r>
          </a:p>
          <a:p>
            <a:pPr algn="just">
              <a:lnSpc>
                <a:spcPct val="150000"/>
              </a:lnSpc>
            </a:pPr>
            <a:r>
              <a:rPr lang="pt-BR" sz="2400" dirty="0">
                <a:latin typeface="Arial" panose="020B0604020202020204" pitchFamily="34" charset="0"/>
                <a:cs typeface="Arial" panose="020B0604020202020204" pitchFamily="34" charset="0"/>
              </a:rPr>
              <a:t>A gestão de compras precisa incluir estudos de viabilidade, planejamento orçamentário e critérios objetivos para seleção de fornecedores. </a:t>
            </a: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389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83495B-0FEB-7A29-7433-684A82E5F60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C7652B03-E47F-AC1A-E7D5-A20BEEC885EE}"/>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1741DB8D-973E-7025-8352-542456428FB2}"/>
              </a:ext>
            </a:extLst>
          </p:cNvPr>
          <p:cNvSpPr txBox="1"/>
          <p:nvPr/>
        </p:nvSpPr>
        <p:spPr>
          <a:xfrm>
            <a:off x="360608" y="1376338"/>
            <a:ext cx="11475791" cy="415498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endParaRPr lang="pt-BR" sz="2400" dirty="0">
              <a:highlight>
                <a:srgbClr val="FFFF00"/>
              </a:highlight>
              <a:latin typeface="Arial" panose="020B0604020202020204" pitchFamily="34" charset="0"/>
              <a:cs typeface="Arial" panose="020B0604020202020204" pitchFamily="34" charset="0"/>
            </a:endParaRPr>
          </a:p>
          <a:p>
            <a:pPr algn="just">
              <a:lnSpc>
                <a:spcPct val="150000"/>
              </a:lnSpc>
            </a:pPr>
            <a:r>
              <a:rPr lang="pt-BR" sz="2400" b="1" i="0" u="sng" dirty="0">
                <a:effectLst/>
                <a:latin typeface="Arial" panose="020B0604020202020204" pitchFamily="34" charset="0"/>
                <a:cs typeface="Arial" panose="020B0604020202020204" pitchFamily="34" charset="0"/>
              </a:rPr>
              <a:t>PERMUTA</a:t>
            </a:r>
          </a:p>
          <a:p>
            <a:pPr algn="just">
              <a:lnSpc>
                <a:spcPct val="150000"/>
              </a:lnSpc>
            </a:pPr>
            <a:r>
              <a:rPr lang="pt-BR" sz="2400" dirty="0">
                <a:latin typeface="Arial" panose="020B0604020202020204" pitchFamily="34" charset="0"/>
                <a:cs typeface="Arial" panose="020B0604020202020204" pitchFamily="34" charset="0"/>
              </a:rPr>
              <a:t>É um </a:t>
            </a:r>
            <a:r>
              <a:rPr lang="pt-BR" sz="2400" dirty="0">
                <a:solidFill>
                  <a:srgbClr val="FF0000"/>
                </a:solidFill>
                <a:latin typeface="Arial" panose="020B0604020202020204" pitchFamily="34" charset="0"/>
                <a:cs typeface="Arial" panose="020B0604020202020204" pitchFamily="34" charset="0"/>
              </a:rPr>
              <a:t>procedimento administrativo </a:t>
            </a:r>
            <a:r>
              <a:rPr lang="pt-BR" sz="2400" dirty="0">
                <a:latin typeface="Arial" panose="020B0604020202020204" pitchFamily="34" charset="0"/>
                <a:cs typeface="Arial" panose="020B0604020202020204" pitchFamily="34" charset="0"/>
              </a:rPr>
              <a:t>no qual bens móveis (como veículos, máquinas, equipamentos e mobiliário) </a:t>
            </a:r>
            <a:r>
              <a:rPr lang="pt-BR" sz="2400" dirty="0">
                <a:solidFill>
                  <a:srgbClr val="FF0000"/>
                </a:solidFill>
                <a:latin typeface="Arial" panose="020B0604020202020204" pitchFamily="34" charset="0"/>
                <a:cs typeface="Arial" panose="020B0604020202020204" pitchFamily="34" charset="0"/>
              </a:rPr>
              <a:t>são trocados entre órgãos da administração pública sem necessidade de pagamento em dinheiro</a:t>
            </a:r>
            <a:r>
              <a:rPr lang="pt-BR" sz="2400" dirty="0">
                <a:latin typeface="Arial" panose="020B0604020202020204" pitchFamily="34" charset="0"/>
                <a:cs typeface="Arial" panose="020B0604020202020204" pitchFamily="34" charset="0"/>
              </a:rPr>
              <a:t>.</a:t>
            </a:r>
          </a:p>
          <a:p>
            <a:pPr algn="just">
              <a:lnSpc>
                <a:spcPct val="150000"/>
              </a:lnSpc>
            </a:pPr>
            <a:r>
              <a:rPr lang="pt-BR" sz="2400" dirty="0">
                <a:latin typeface="Arial" panose="020B0604020202020204" pitchFamily="34" charset="0"/>
                <a:cs typeface="Arial" panose="020B0604020202020204" pitchFamily="34" charset="0"/>
              </a:rPr>
              <a:t>Seguir normas legais que garantam o interesse público e a equivalência entre os bens permutados.</a:t>
            </a:r>
            <a:endParaRPr lang="pt-BR" sz="2400" b="0" i="0" dirty="0">
              <a:effectLst/>
              <a:latin typeface="Arial" panose="020B0604020202020204" pitchFamily="34"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519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B4AF122-97E2-FB40-2733-99FD7C619D0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57C710D-9D84-C603-426F-03E02EF6D1CE}"/>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7BDAC13-01E4-63A8-2B3B-81579E1DD671}"/>
              </a:ext>
            </a:extLst>
          </p:cNvPr>
          <p:cNvSpPr txBox="1"/>
          <p:nvPr/>
        </p:nvSpPr>
        <p:spPr>
          <a:xfrm>
            <a:off x="360608" y="1376338"/>
            <a:ext cx="11475791" cy="4825167"/>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endParaRPr lang="pt-BR" sz="2400" dirty="0">
              <a:highlight>
                <a:srgbClr val="FFFF00"/>
              </a:highlight>
              <a:latin typeface="Arial" panose="020B0604020202020204" pitchFamily="34" charset="0"/>
              <a:cs typeface="Arial" panose="020B0604020202020204" pitchFamily="34" charset="0"/>
            </a:endParaRPr>
          </a:p>
          <a:p>
            <a:pPr algn="just">
              <a:lnSpc>
                <a:spcPct val="150000"/>
              </a:lnSpc>
            </a:pPr>
            <a:r>
              <a:rPr lang="pt-BR" sz="2400" b="1" i="0" u="sng" dirty="0">
                <a:effectLst/>
                <a:latin typeface="Arial" panose="020B0604020202020204" pitchFamily="34" charset="0"/>
                <a:cs typeface="Arial" panose="020B0604020202020204" pitchFamily="34" charset="0"/>
              </a:rPr>
              <a:t>PERMUTA - </a:t>
            </a:r>
            <a:r>
              <a:rPr lang="pt-BR" sz="2400" b="1" u="sng" dirty="0">
                <a:latin typeface="Arial" panose="020B0604020202020204" pitchFamily="34" charset="0"/>
                <a:cs typeface="Arial" panose="020B0604020202020204" pitchFamily="34" charset="0"/>
              </a:rPr>
              <a:t>Requisitos para a permuta</a:t>
            </a:r>
          </a:p>
          <a:p>
            <a:pPr algn="just">
              <a:lnSpc>
                <a:spcPct val="150000"/>
              </a:lnSpc>
            </a:pPr>
            <a:r>
              <a:rPr lang="pt-BR" sz="2400" u="sng" dirty="0">
                <a:latin typeface="Arial" panose="020B0604020202020204" pitchFamily="34" charset="0"/>
                <a:cs typeface="Arial" panose="020B0604020202020204" pitchFamily="34" charset="0"/>
              </a:rPr>
              <a:t>Interesse público comprovado</a:t>
            </a:r>
            <a:r>
              <a:rPr lang="pt-BR" sz="2400" dirty="0">
                <a:latin typeface="Arial" panose="020B0604020202020204" pitchFamily="34" charset="0"/>
                <a:cs typeface="Arial" panose="020B0604020202020204" pitchFamily="34" charset="0"/>
              </a:rPr>
              <a:t> – A permuta deve trazer benefícios à administração pública, otimizando o uso dos bens.</a:t>
            </a:r>
          </a:p>
          <a:p>
            <a:pPr algn="just">
              <a:lnSpc>
                <a:spcPct val="150000"/>
              </a:lnSpc>
            </a:pPr>
            <a:r>
              <a:rPr lang="pt-BR" sz="2400" u="sng" dirty="0">
                <a:latin typeface="Arial" panose="020B0604020202020204" pitchFamily="34" charset="0"/>
                <a:cs typeface="Arial" panose="020B0604020202020204" pitchFamily="34" charset="0"/>
              </a:rPr>
              <a:t>Equivalência de valores</a:t>
            </a:r>
            <a:r>
              <a:rPr lang="pt-BR" sz="2400" dirty="0">
                <a:latin typeface="Arial" panose="020B0604020202020204" pitchFamily="34" charset="0"/>
                <a:cs typeface="Arial" panose="020B0604020202020204" pitchFamily="34" charset="0"/>
              </a:rPr>
              <a:t> – Os bens permutados devem ter valores equivalentes. Se houver diferença de valor, pode ser necessário um ajuste financeiro ou um termo de compensação.</a:t>
            </a:r>
          </a:p>
          <a:p>
            <a:pPr algn="just">
              <a:lnSpc>
                <a:spcPct val="150000"/>
              </a:lnSpc>
            </a:pPr>
            <a:r>
              <a:rPr lang="pt-BR" sz="2400" u="sng" dirty="0">
                <a:latin typeface="Arial" panose="020B0604020202020204" pitchFamily="34" charset="0"/>
                <a:cs typeface="Arial" panose="020B0604020202020204" pitchFamily="34" charset="0"/>
              </a:rPr>
              <a:t>Patrimônio disponível para troca</a:t>
            </a:r>
            <a:r>
              <a:rPr lang="pt-BR" sz="2400" dirty="0">
                <a:latin typeface="Arial" panose="020B0604020202020204" pitchFamily="34" charset="0"/>
                <a:cs typeface="Arial" panose="020B0604020202020204" pitchFamily="34" charset="0"/>
              </a:rPr>
              <a:t> – O bem a ser permutado deve estar regularizado e sem restrições que impeçam sua transferência.</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759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A29489-E432-0EC7-069A-7C0600EFE7F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35B70C8-45E4-C68E-DE74-1190F0AA8D88}"/>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336B9D65-662F-679C-7B42-0B9AF0863A7D}"/>
              </a:ext>
            </a:extLst>
          </p:cNvPr>
          <p:cNvSpPr txBox="1"/>
          <p:nvPr/>
        </p:nvSpPr>
        <p:spPr>
          <a:xfrm>
            <a:off x="360608" y="1376338"/>
            <a:ext cx="11475791" cy="415498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endParaRPr lang="pt-BR" sz="2400" dirty="0">
              <a:highlight>
                <a:srgbClr val="FFFF00"/>
              </a:highlight>
              <a:latin typeface="Arial" panose="020B0604020202020204" pitchFamily="34" charset="0"/>
              <a:cs typeface="Arial" panose="020B0604020202020204" pitchFamily="34" charset="0"/>
            </a:endParaRPr>
          </a:p>
          <a:p>
            <a:pPr algn="just">
              <a:lnSpc>
                <a:spcPct val="150000"/>
              </a:lnSpc>
            </a:pPr>
            <a:r>
              <a:rPr lang="pt-BR" sz="2400" b="1" i="0" u="sng" dirty="0">
                <a:effectLst/>
                <a:latin typeface="Arial" panose="020B0604020202020204" pitchFamily="34" charset="0"/>
                <a:cs typeface="Arial" panose="020B0604020202020204" pitchFamily="34" charset="0"/>
              </a:rPr>
              <a:t>PERMUTA - </a:t>
            </a:r>
            <a:r>
              <a:rPr lang="pt-BR" sz="2400" b="1" u="sng" dirty="0">
                <a:latin typeface="Arial" panose="020B0604020202020204" pitchFamily="34" charset="0"/>
                <a:cs typeface="Arial" panose="020B0604020202020204" pitchFamily="34" charset="0"/>
              </a:rPr>
              <a:t>Requisitos para a permuta</a:t>
            </a:r>
          </a:p>
          <a:p>
            <a:pPr algn="just">
              <a:lnSpc>
                <a:spcPct val="150000"/>
              </a:lnSpc>
            </a:pPr>
            <a:r>
              <a:rPr lang="pt-BR" sz="2400" u="sng" dirty="0">
                <a:latin typeface="Arial" panose="020B0604020202020204" pitchFamily="34" charset="0"/>
                <a:cs typeface="Arial" panose="020B0604020202020204" pitchFamily="34" charset="0"/>
              </a:rPr>
              <a:t>Autorização legal e administrativa</a:t>
            </a:r>
            <a:r>
              <a:rPr lang="pt-BR" sz="2400" dirty="0">
                <a:latin typeface="Arial" panose="020B0604020202020204" pitchFamily="34" charset="0"/>
                <a:cs typeface="Arial" panose="020B0604020202020204" pitchFamily="34" charset="0"/>
              </a:rPr>
              <a:t> – Dependendo do valor do bem e da legislação aplicável, pode ser necessária aprovação da autoridade responsável pelo órgão ou do setor de patrimônio.</a:t>
            </a:r>
          </a:p>
          <a:p>
            <a:pPr algn="just">
              <a:lnSpc>
                <a:spcPct val="150000"/>
              </a:lnSpc>
            </a:pPr>
            <a:r>
              <a:rPr lang="pt-BR" sz="2400" u="sng" dirty="0">
                <a:latin typeface="Arial" panose="020B0604020202020204" pitchFamily="34" charset="0"/>
                <a:cs typeface="Arial" panose="020B0604020202020204" pitchFamily="34" charset="0"/>
              </a:rPr>
              <a:t>Registro e atualização patrimonial</a:t>
            </a:r>
            <a:r>
              <a:rPr lang="pt-BR" sz="2400" dirty="0">
                <a:latin typeface="Arial" panose="020B0604020202020204" pitchFamily="34" charset="0"/>
                <a:cs typeface="Arial" panose="020B0604020202020204" pitchFamily="34" charset="0"/>
              </a:rPr>
              <a:t> – Após a permuta, os bens devem ser transferidos e registrados corretamente no sistema de patrimônio de cada órgão.</a:t>
            </a: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621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26710E4-C846-95FE-D037-FA094B05025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FF229B0-4E9A-8E18-F7BD-4DE466EEAF0A}"/>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3A7A4EA6-2351-912B-A330-D4959307FDDA}"/>
              </a:ext>
            </a:extLst>
          </p:cNvPr>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 </a:t>
            </a:r>
          </a:p>
          <a:p>
            <a:pPr algn="just">
              <a:lnSpc>
                <a:spcPct val="150000"/>
              </a:lnSpc>
            </a:pPr>
            <a:r>
              <a:rPr lang="pt-BR" sz="2400" dirty="0">
                <a:latin typeface="Arial" panose="020B0604020202020204" pitchFamily="34" charset="0"/>
                <a:cs typeface="Arial" panose="020B0604020202020204" pitchFamily="34" charset="0"/>
              </a:rPr>
              <a:t>É um procedimento administrativo pelo qual bens móveis (como equipamentos, móveis, veículos, entre outros) são transferidos de uma entidade ou pessoa para a administração pública sem a exigência de pagamento, com o objetivo de beneficiar o interesse público. </a:t>
            </a:r>
          </a:p>
          <a:p>
            <a:pPr algn="just">
              <a:lnSpc>
                <a:spcPct val="150000"/>
              </a:lnSpc>
            </a:pPr>
            <a:r>
              <a:rPr lang="pt-BR" sz="2400" dirty="0">
                <a:latin typeface="Arial" panose="020B0604020202020204" pitchFamily="34" charset="0"/>
                <a:cs typeface="Arial" panose="020B0604020202020204" pitchFamily="34" charset="0"/>
              </a:rPr>
              <a:t>Seguindo normas específicas para garantir que a doação seja legal, vantajosa e adequada às necessidades do órgão público receptor.</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617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523055B-55F2-D4D9-6160-DAAA95D3556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09D5DC7-FB15-9FF3-6309-1680A97DAD52}"/>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544445A-E91D-C410-65C8-E415FDD4EC92}"/>
              </a:ext>
            </a:extLst>
          </p:cNvPr>
          <p:cNvSpPr txBox="1"/>
          <p:nvPr/>
        </p:nvSpPr>
        <p:spPr>
          <a:xfrm>
            <a:off x="360608" y="1376338"/>
            <a:ext cx="11475791" cy="485972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3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 - </a:t>
            </a:r>
            <a:r>
              <a:rPr lang="pt-BR" sz="2300" b="1" u="sng" dirty="0">
                <a:latin typeface="Arial" panose="020B0604020202020204" pitchFamily="34" charset="0"/>
                <a:cs typeface="Arial" panose="020B0604020202020204" pitchFamily="34" charset="0"/>
              </a:rPr>
              <a:t>Exigências e considerações</a:t>
            </a:r>
          </a:p>
          <a:p>
            <a:pPr algn="just">
              <a:lnSpc>
                <a:spcPct val="150000"/>
              </a:lnSpc>
            </a:pPr>
            <a:r>
              <a:rPr lang="pt-BR" sz="2100" u="sng" dirty="0">
                <a:latin typeface="Arial" panose="020B0604020202020204" pitchFamily="34" charset="0"/>
                <a:cs typeface="Arial" panose="020B0604020202020204" pitchFamily="34" charset="0"/>
              </a:rPr>
              <a:t>Interesse público:</a:t>
            </a:r>
            <a:r>
              <a:rPr lang="pt-BR" sz="2100" dirty="0">
                <a:latin typeface="Arial" panose="020B0604020202020204" pitchFamily="34" charset="0"/>
                <a:cs typeface="Arial" panose="020B0604020202020204" pitchFamily="34" charset="0"/>
              </a:rPr>
              <a:t> A doação deve ser feita com base no interesse público, ou seja, o bem doado deve ser útil para o órgão público, atendendo às suas necessidades e à sua finalidade.</a:t>
            </a:r>
          </a:p>
          <a:p>
            <a:pPr algn="just">
              <a:lnSpc>
                <a:spcPct val="150000"/>
              </a:lnSpc>
            </a:pPr>
            <a:r>
              <a:rPr lang="pt-BR" sz="2000" u="sng" dirty="0">
                <a:latin typeface="Arial" panose="020B0604020202020204" pitchFamily="34" charset="0"/>
                <a:cs typeface="Arial" panose="020B0604020202020204" pitchFamily="34" charset="0"/>
              </a:rPr>
              <a:t>Legalidade:</a:t>
            </a:r>
            <a:r>
              <a:rPr lang="pt-BR" sz="2000" dirty="0">
                <a:latin typeface="Arial" panose="020B0604020202020204" pitchFamily="34" charset="0"/>
                <a:cs typeface="Arial" panose="020B0604020202020204" pitchFamily="34" charset="0"/>
              </a:rPr>
              <a:t> A doação deve ser realizada de acordo com as normas legais, sendo formalizada e registrada adequadamente.</a:t>
            </a:r>
          </a:p>
          <a:p>
            <a:pPr algn="just">
              <a:lnSpc>
                <a:spcPct val="150000"/>
              </a:lnSpc>
            </a:pPr>
            <a:r>
              <a:rPr lang="pt-BR" sz="2000" u="sng" dirty="0">
                <a:latin typeface="Arial" panose="020B0604020202020204" pitchFamily="34" charset="0"/>
                <a:cs typeface="Arial" panose="020B0604020202020204" pitchFamily="34" charset="0"/>
              </a:rPr>
              <a:t>Desapego do bem:</a:t>
            </a:r>
            <a:r>
              <a:rPr lang="pt-BR" sz="2000" dirty="0">
                <a:latin typeface="Arial" panose="020B0604020202020204" pitchFamily="34" charset="0"/>
                <a:cs typeface="Arial" panose="020B0604020202020204" pitchFamily="34" charset="0"/>
              </a:rPr>
              <a:t> O bem doado deve ser efetivamente de propriedade do doador, e este deve estar ciente das responsabilidades relacionadas à entrega.</a:t>
            </a:r>
          </a:p>
          <a:p>
            <a:pPr algn="just">
              <a:lnSpc>
                <a:spcPct val="150000"/>
              </a:lnSpc>
            </a:pPr>
            <a:r>
              <a:rPr lang="pt-BR" sz="2000" dirty="0">
                <a:latin typeface="Arial" panose="020B0604020202020204" pitchFamily="34" charset="0"/>
                <a:cs typeface="Arial" panose="020B0604020202020204" pitchFamily="34" charset="0"/>
              </a:rPr>
              <a:t>Condição de uso: O bem doado deve estar em condições adequadas de uso ou ser útil mesmo que em estado de conservação mais simples.</a:t>
            </a:r>
          </a:p>
        </p:txBody>
      </p:sp>
    </p:spTree>
    <p:extLst>
      <p:ext uri="{BB962C8B-B14F-4D97-AF65-F5344CB8AC3E}">
        <p14:creationId xmlns:p14="http://schemas.microsoft.com/office/powerpoint/2010/main" val="46893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4C05F1-12D8-FA6A-B85E-4B3405932C8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D99996B-D6CE-9C10-12B2-DEC824B0A2D5}"/>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570B5F17-B673-E1D0-4FF0-AD483537003A}"/>
              </a:ext>
            </a:extLst>
          </p:cNvPr>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a:t>
            </a:r>
          </a:p>
          <a:p>
            <a:pPr algn="just">
              <a:lnSpc>
                <a:spcPct val="150000"/>
              </a:lnSpc>
            </a:pPr>
            <a:r>
              <a:rPr lang="pt-BR" sz="2400" dirty="0">
                <a:latin typeface="Arial" panose="020B0604020202020204" pitchFamily="34" charset="0"/>
                <a:cs typeface="Arial" panose="020B0604020202020204" pitchFamily="34" charset="0"/>
              </a:rPr>
              <a:t>É uma modalidade de </a:t>
            </a:r>
            <a:r>
              <a:rPr lang="pt-BR" sz="2400" dirty="0">
                <a:solidFill>
                  <a:srgbClr val="FF0000"/>
                </a:solidFill>
                <a:latin typeface="Arial" panose="020B0604020202020204" pitchFamily="34" charset="0"/>
                <a:cs typeface="Arial" panose="020B0604020202020204" pitchFamily="34" charset="0"/>
              </a:rPr>
              <a:t>extinção de uma obrigação</a:t>
            </a:r>
            <a:r>
              <a:rPr lang="pt-BR" sz="2400" dirty="0">
                <a:latin typeface="Arial" panose="020B0604020202020204" pitchFamily="34" charset="0"/>
                <a:cs typeface="Arial" panose="020B0604020202020204" pitchFamily="34" charset="0"/>
              </a:rPr>
              <a:t>, na qual uma pessoa oferece um bem (no caso, um patrimônio móvel) em lugar de pagar em dinheiro uma dívida que possui com o órgão público ou outra entidade pública. </a:t>
            </a:r>
          </a:p>
          <a:p>
            <a:pPr algn="just">
              <a:lnSpc>
                <a:spcPct val="150000"/>
              </a:lnSpc>
            </a:pPr>
            <a:r>
              <a:rPr lang="pt-BR" sz="2400" dirty="0">
                <a:latin typeface="Arial" panose="020B0604020202020204" pitchFamily="34" charset="0"/>
                <a:cs typeface="Arial" panose="020B0604020202020204" pitchFamily="34" charset="0"/>
              </a:rPr>
              <a:t>Essa alternativa é prevista em algumas situações e pode ser utilizada para quitação de débitos, desde que atendidos certos requisitos legais e que a dação seja acordada pelas partes envolvidas.</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385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46342D-7D45-F242-3B0D-BCF6C37CC88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C6CCFCF-D938-412D-5493-B862671EE7FA}"/>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F0109275-8C82-2850-2481-FEE8C0960E20}"/>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a:t>
            </a:r>
          </a:p>
          <a:p>
            <a:pPr algn="just">
              <a:lnSpc>
                <a:spcPct val="150000"/>
              </a:lnSpc>
            </a:pPr>
            <a:r>
              <a:rPr lang="pt-BR" sz="2400" dirty="0">
                <a:latin typeface="Arial" panose="020B0604020202020204" pitchFamily="34" charset="0"/>
                <a:cs typeface="Arial" panose="020B0604020202020204" pitchFamily="34" charset="0"/>
              </a:rPr>
              <a:t>A dação em pagamento de patrimônio móvel a órgãos públicos envolve, basicamente, o oferecimento de um bem (por exemplo, veículos, equipamentos, móveis) como </a:t>
            </a:r>
            <a:r>
              <a:rPr lang="pt-BR" sz="2400" dirty="0">
                <a:highlight>
                  <a:srgbClr val="FFFF00"/>
                </a:highlight>
                <a:latin typeface="Arial" panose="020B0604020202020204" pitchFamily="34" charset="0"/>
                <a:cs typeface="Arial" panose="020B0604020202020204" pitchFamily="34" charset="0"/>
              </a:rPr>
              <a:t>compensação </a:t>
            </a:r>
            <a:r>
              <a:rPr lang="pt-BR" sz="2400" dirty="0">
                <a:latin typeface="Arial" panose="020B0604020202020204" pitchFamily="34" charset="0"/>
                <a:cs typeface="Arial" panose="020B0604020202020204" pitchFamily="34" charset="0"/>
              </a:rPr>
              <a:t>para o cumprimento de uma obrigação, como o pagamento de tributos ou outras dívidas com o ente público.</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941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17FB4A-F4FA-194B-D2FF-E3F40CAB0DC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8A49EC1A-4B87-E57D-CF4D-888A5F58F41D}"/>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C9A408E1-8674-C9E3-E5A8-76BDC1C1223E}"/>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400" dirty="0">
                <a:latin typeface="Arial" panose="020B0604020202020204" pitchFamily="34" charset="0"/>
                <a:cs typeface="Arial" panose="020B0604020202020204" pitchFamily="34" charset="0"/>
              </a:rPr>
              <a:t>Para que a dação em pagamento de bens móveis seja válida, deve seguir alguns passos e requisitos:</a:t>
            </a:r>
          </a:p>
          <a:p>
            <a:pPr algn="just">
              <a:lnSpc>
                <a:spcPct val="150000"/>
              </a:lnSpc>
            </a:pPr>
            <a:r>
              <a:rPr lang="pt-BR" sz="2400" dirty="0">
                <a:latin typeface="Arial" panose="020B0604020202020204" pitchFamily="34" charset="0"/>
                <a:cs typeface="Arial" panose="020B0604020202020204" pitchFamily="34" charset="0"/>
              </a:rPr>
              <a:t>a) Acordo entre as partes</a:t>
            </a:r>
          </a:p>
          <a:p>
            <a:pPr algn="just">
              <a:lnSpc>
                <a:spcPct val="150000"/>
              </a:lnSpc>
            </a:pPr>
            <a:r>
              <a:rPr lang="pt-BR" sz="2400" dirty="0">
                <a:latin typeface="Arial" panose="020B0604020202020204" pitchFamily="34" charset="0"/>
                <a:cs typeface="Arial" panose="020B0604020202020204" pitchFamily="34" charset="0"/>
              </a:rPr>
              <a:t>A dação em pagamento depende de um acordo entre o devedor e o órgão público (ex: Prefeitura, União, Estado). Ambas as partes devem concordar com a modalidade de pagamento e com a aceitação do bem móvel oferecido como compensação.</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760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1DA3E0-AFFB-D3BA-F136-2B843974D1D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F3C12A4-5681-3B7A-4CE0-44498B804385}"/>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EEDAE75-3DA1-159D-876F-F2CBC84223E3}"/>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400" dirty="0">
                <a:latin typeface="Arial" panose="020B0604020202020204" pitchFamily="34" charset="0"/>
                <a:cs typeface="Arial" panose="020B0604020202020204" pitchFamily="34" charset="0"/>
              </a:rPr>
              <a:t>b) Avaliação do bem</a:t>
            </a:r>
          </a:p>
          <a:p>
            <a:pPr algn="just">
              <a:lnSpc>
                <a:spcPct val="150000"/>
              </a:lnSpc>
            </a:pPr>
            <a:r>
              <a:rPr lang="pt-BR" sz="2400" dirty="0">
                <a:latin typeface="Arial" panose="020B0604020202020204" pitchFamily="34" charset="0"/>
                <a:cs typeface="Arial" panose="020B0604020202020204" pitchFamily="34" charset="0"/>
              </a:rPr>
              <a:t>O bem que será oferecido deve ser avaliado para garantir que ele tenha o valor compatível com o débito. Esse processo de avaliação é feito por uma equipe técnica do órgão público, que pode ser uma comissão do patrimônio, ou por técnicos especializados, dependendo da natureza do bem.</a:t>
            </a:r>
          </a:p>
          <a:p>
            <a:pPr algn="just">
              <a:lnSpc>
                <a:spcPct val="150000"/>
              </a:lnSpc>
            </a:pPr>
            <a:r>
              <a:rPr lang="pt-BR" sz="2400" dirty="0">
                <a:latin typeface="Arial" panose="020B0604020202020204" pitchFamily="34" charset="0"/>
                <a:cs typeface="Arial" panose="020B0604020202020204" pitchFamily="34" charset="0"/>
              </a:rPr>
              <a:t>Exemplo: Se o devedor está oferecendo um veículo, a administração pública pode pedir a avaliação de um perito ou especialista para determinar o valor do bem.</a:t>
            </a:r>
          </a:p>
        </p:txBody>
      </p:sp>
    </p:spTree>
    <p:extLst>
      <p:ext uri="{BB962C8B-B14F-4D97-AF65-F5344CB8AC3E}">
        <p14:creationId xmlns:p14="http://schemas.microsoft.com/office/powerpoint/2010/main" val="79291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8000" y="2291644"/>
            <a:ext cx="11379200" cy="1478995"/>
          </a:xfrm>
          <a:prstGeom prst="rect">
            <a:avLst/>
          </a:prstGeom>
          <a:noFill/>
        </p:spPr>
        <p:txBody>
          <a:bodyPr wrap="square" rtlCol="0">
            <a:spAutoFit/>
          </a:bodyPr>
          <a:lstStyle/>
          <a:p>
            <a:pPr algn="ctr">
              <a:lnSpc>
                <a:spcPct val="107000"/>
              </a:lnSpc>
              <a:spcBef>
                <a:spcPts val="450"/>
              </a:spcBef>
              <a:spcAft>
                <a:spcPts val="800"/>
              </a:spcAft>
            </a:pPr>
            <a:r>
              <a:rPr lang="pt-BR" sz="4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a:t>
            </a:r>
            <a:endParaRPr lang="pt-BR"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pt-BR" sz="4000" b="1" dirty="0">
                <a:solidFill>
                  <a:srgbClr val="000000"/>
                </a:solidFill>
                <a:latin typeface="Arial" panose="020B0604020202020204" pitchFamily="34" charset="0"/>
                <a:ea typeface="Calibri" panose="020F0502020204030204" pitchFamily="34" charset="0"/>
                <a:cs typeface="Arial" panose="020B0604020202020204" pitchFamily="34" charset="0"/>
              </a:rPr>
              <a:t>Obrigações 2025/TCE</a:t>
            </a:r>
            <a:endParaRPr lang="pt-BR" dirty="0"/>
          </a:p>
        </p:txBody>
      </p:sp>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44A4BCA-A7D2-D7C4-8283-57A0414B0D7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6897ECB-BDB6-4D29-04CD-DD9DAA30536C}"/>
              </a:ext>
            </a:extLst>
          </p:cNvPr>
          <p:cNvSpPr txBox="1"/>
          <p:nvPr/>
        </p:nvSpPr>
        <p:spPr>
          <a:xfrm>
            <a:off x="256823" y="811369"/>
            <a:ext cx="11710588"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424B4EFF-92D2-CD9A-D719-5BE8505763ED}"/>
              </a:ext>
            </a:extLst>
          </p:cNvPr>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400" dirty="0">
                <a:latin typeface="Arial" panose="020B0604020202020204" pitchFamily="34" charset="0"/>
                <a:cs typeface="Arial" panose="020B0604020202020204" pitchFamily="34" charset="0"/>
              </a:rPr>
              <a:t>c) Aprovação do órgão público</a:t>
            </a:r>
          </a:p>
          <a:p>
            <a:pPr algn="just">
              <a:lnSpc>
                <a:spcPct val="150000"/>
              </a:lnSpc>
            </a:pPr>
            <a:r>
              <a:rPr lang="pt-BR" sz="2400" dirty="0">
                <a:latin typeface="Arial" panose="020B0604020202020204" pitchFamily="34" charset="0"/>
                <a:cs typeface="Arial" panose="020B0604020202020204" pitchFamily="34" charset="0"/>
              </a:rPr>
              <a:t>O órgão público deve aprovar formalmente a dação, geralmente por meio de um parecer técnico ou termo de aceite. A decisão pode ser subordinada a uma análise de interesse público, pois o órgão deve garantir que o bem recebido será útil para o cumprimento de suas funções.</a:t>
            </a:r>
          </a:p>
        </p:txBody>
      </p:sp>
    </p:spTree>
    <p:extLst>
      <p:ext uri="{BB962C8B-B14F-4D97-AF65-F5344CB8AC3E}">
        <p14:creationId xmlns:p14="http://schemas.microsoft.com/office/powerpoint/2010/main" val="311816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3125D8-AD1D-5913-1A78-0CA081986F3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0EE5239-3751-1002-4E5D-D98B575A76FB}"/>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DAD63574-C97A-C40A-8177-BC6A27758F11}"/>
              </a:ext>
            </a:extLst>
          </p:cNvPr>
          <p:cNvSpPr txBox="1"/>
          <p:nvPr/>
        </p:nvSpPr>
        <p:spPr>
          <a:xfrm>
            <a:off x="360608" y="1376338"/>
            <a:ext cx="11475791" cy="520020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Dação em pagamento - </a:t>
            </a:r>
            <a:r>
              <a:rPr lang="pt-BR" sz="2400" b="1" u="sng" dirty="0">
                <a:latin typeface="Arial" panose="020B0604020202020204" pitchFamily="34" charset="0"/>
                <a:cs typeface="Arial" panose="020B0604020202020204" pitchFamily="34" charset="0"/>
              </a:rPr>
              <a:t>Requisitos e Procedimentos</a:t>
            </a:r>
          </a:p>
          <a:p>
            <a:pPr algn="just">
              <a:lnSpc>
                <a:spcPct val="150000"/>
              </a:lnSpc>
            </a:pPr>
            <a:r>
              <a:rPr lang="pt-BR" sz="2200" dirty="0">
                <a:latin typeface="Arial" panose="020B0604020202020204" pitchFamily="34" charset="0"/>
                <a:cs typeface="Arial" panose="020B0604020202020204" pitchFamily="34" charset="0"/>
              </a:rPr>
              <a:t>d) Formalização e Registro</a:t>
            </a:r>
          </a:p>
          <a:p>
            <a:pPr algn="just">
              <a:lnSpc>
                <a:spcPct val="150000"/>
              </a:lnSpc>
            </a:pPr>
            <a:r>
              <a:rPr lang="pt-BR" sz="2200" dirty="0">
                <a:latin typeface="Arial" panose="020B0604020202020204" pitchFamily="34" charset="0"/>
                <a:cs typeface="Arial" panose="020B0604020202020204" pitchFamily="34" charset="0"/>
              </a:rPr>
              <a:t>Uma vez que o órgão público aceite a dação, é formalizado um termo de dação em pagamento, que deve ser registrado nos sistemas patrimoniais do órgão. O termo define o valor do bem, a quitação da dívida, e as condições da transferência.</a:t>
            </a:r>
          </a:p>
          <a:p>
            <a:pPr algn="just">
              <a:lnSpc>
                <a:spcPct val="150000"/>
              </a:lnSpc>
            </a:pPr>
            <a:r>
              <a:rPr lang="pt-BR" sz="2200" dirty="0">
                <a:latin typeface="Arial" panose="020B0604020202020204" pitchFamily="34" charset="0"/>
                <a:cs typeface="Arial" panose="020B0604020202020204" pitchFamily="34" charset="0"/>
              </a:rPr>
              <a:t>e) Transferência e regularização do bem</a:t>
            </a:r>
          </a:p>
          <a:p>
            <a:pPr algn="just">
              <a:lnSpc>
                <a:spcPct val="150000"/>
              </a:lnSpc>
            </a:pPr>
            <a:r>
              <a:rPr lang="pt-BR" sz="2200" dirty="0">
                <a:latin typeface="Arial" panose="020B0604020202020204" pitchFamily="34" charset="0"/>
                <a:cs typeface="Arial" panose="020B0604020202020204" pitchFamily="34" charset="0"/>
              </a:rPr>
              <a:t>Após a formalização, o bem é transferido ao órgão público e é registrado em seu patrimônio. No caso de veículos, imóveis, ou outros bens móveis de valor significativo, é feita a transferência de titularidade nos registros competentes.</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2702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7AB2D3A-3150-7363-908D-62E5608C432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149DD1C9-E35C-D583-7293-9F45E24B040E}"/>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6CEED303-DA22-3160-8A45-C86BADDBF672}"/>
              </a:ext>
            </a:extLst>
          </p:cNvPr>
          <p:cNvSpPr txBox="1"/>
          <p:nvPr/>
        </p:nvSpPr>
        <p:spPr>
          <a:xfrm>
            <a:off x="360608" y="1376338"/>
            <a:ext cx="11475791" cy="473283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Confisco</a:t>
            </a:r>
          </a:p>
          <a:p>
            <a:pPr algn="just">
              <a:lnSpc>
                <a:spcPct val="150000"/>
              </a:lnSpc>
            </a:pPr>
            <a:r>
              <a:rPr lang="pt-BR" sz="2200" dirty="0">
                <a:latin typeface="Arial" panose="020B0604020202020204" pitchFamily="34" charset="0"/>
                <a:cs typeface="Arial" panose="020B0604020202020204" pitchFamily="34" charset="0"/>
              </a:rPr>
              <a:t>Refere-se à apreensão de bens móveis de propriedade de uma pessoa física ou jurídica, pelo poder público, em decorrência de ações legais, administrativas ou judiciais, para fins de cumprimento de normas, leis ou regulamentos. </a:t>
            </a:r>
          </a:p>
          <a:p>
            <a:pPr algn="just">
              <a:lnSpc>
                <a:spcPct val="150000"/>
              </a:lnSpc>
            </a:pPr>
            <a:r>
              <a:rPr lang="pt-BR" sz="2200" dirty="0">
                <a:latin typeface="Arial" panose="020B0604020202020204" pitchFamily="34" charset="0"/>
                <a:cs typeface="Arial" panose="020B0604020202020204" pitchFamily="34" charset="0"/>
              </a:rPr>
              <a:t>O confisco é um ato coercitivo e, geralmente, está associado a </a:t>
            </a:r>
            <a:r>
              <a:rPr lang="pt-BR" sz="2200" b="1" dirty="0">
                <a:latin typeface="Arial" panose="020B0604020202020204" pitchFamily="34" charset="0"/>
                <a:cs typeface="Arial" panose="020B0604020202020204" pitchFamily="34" charset="0"/>
              </a:rPr>
              <a:t>infrações legais graves</a:t>
            </a:r>
            <a:r>
              <a:rPr lang="pt-BR" sz="2200" dirty="0">
                <a:latin typeface="Arial" panose="020B0604020202020204" pitchFamily="34" charset="0"/>
                <a:cs typeface="Arial" panose="020B0604020202020204" pitchFamily="34" charset="0"/>
              </a:rPr>
              <a:t>, como crimes ou desrespeito a normas ambientais, fiscais ou de segurança pública.</a:t>
            </a:r>
          </a:p>
          <a:p>
            <a:pPr algn="just">
              <a:lnSpc>
                <a:spcPct val="150000"/>
              </a:lnSpc>
            </a:pPr>
            <a:r>
              <a:rPr lang="pt-BR" sz="2200" dirty="0">
                <a:latin typeface="Arial" panose="020B0604020202020204" pitchFamily="34" charset="0"/>
                <a:cs typeface="Arial" panose="020B0604020202020204" pitchFamily="34" charset="0"/>
              </a:rPr>
              <a:t>Pode ocorrer em diferentes contextos legais e administrativos, e está sujeito a regulamentação específica, dependendo da natureza da infração. </a:t>
            </a: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357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EE5A49-B8A6-B4B0-375F-E0D3C900F98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941772C-775C-21A3-D9F7-6DAC5A5A1DD5}"/>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93983164-2F58-0C75-E0AC-40EDF5F1D906}"/>
              </a:ext>
            </a:extLst>
          </p:cNvPr>
          <p:cNvSpPr txBox="1"/>
          <p:nvPr/>
        </p:nvSpPr>
        <p:spPr>
          <a:xfrm>
            <a:off x="360608" y="1376338"/>
            <a:ext cx="11475791" cy="537916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Confisco - </a:t>
            </a:r>
            <a:r>
              <a:rPr lang="pt-BR" sz="2400" b="1" u="sng" dirty="0">
                <a:latin typeface="Arial" panose="020B0604020202020204" pitchFamily="34" charset="0"/>
                <a:cs typeface="Arial" panose="020B0604020202020204" pitchFamily="34" charset="0"/>
              </a:rPr>
              <a:t>Requisitos Legais </a:t>
            </a:r>
          </a:p>
          <a:p>
            <a:pPr algn="just">
              <a:lnSpc>
                <a:spcPct val="150000"/>
              </a:lnSpc>
            </a:pPr>
            <a:r>
              <a:rPr lang="pt-BR" sz="2400" u="sng" dirty="0">
                <a:latin typeface="Arial" panose="020B0604020202020204" pitchFamily="34" charset="0"/>
                <a:cs typeface="Arial" panose="020B0604020202020204" pitchFamily="34" charset="0"/>
              </a:rPr>
              <a:t>Existência de base legal</a:t>
            </a:r>
            <a:r>
              <a:rPr lang="pt-BR" sz="2400" dirty="0">
                <a:latin typeface="Arial" panose="020B0604020202020204" pitchFamily="34" charset="0"/>
                <a:cs typeface="Arial" panose="020B0604020202020204" pitchFamily="34" charset="0"/>
              </a:rPr>
              <a:t>: só pode ocorrer se houver uma norma legal que autorize tal medida. </a:t>
            </a:r>
          </a:p>
          <a:p>
            <a:pPr algn="just">
              <a:lnSpc>
                <a:spcPct val="150000"/>
              </a:lnSpc>
            </a:pPr>
            <a:r>
              <a:rPr lang="pt-BR" sz="2400" dirty="0">
                <a:latin typeface="Arial" panose="020B0604020202020204" pitchFamily="34" charset="0"/>
                <a:cs typeface="Arial" panose="020B0604020202020204" pitchFamily="34" charset="0"/>
              </a:rPr>
              <a:t>A administração pública ou o poder judiciário devem seguir as leis que regulam o confisco em cada tipo de infração.</a:t>
            </a:r>
          </a:p>
          <a:p>
            <a:pPr algn="just">
              <a:lnSpc>
                <a:spcPct val="150000"/>
              </a:lnSpc>
            </a:pPr>
            <a:r>
              <a:rPr lang="pt-BR" sz="2400" u="sng" dirty="0">
                <a:latin typeface="Arial" panose="020B0604020202020204" pitchFamily="34" charset="0"/>
                <a:cs typeface="Arial" panose="020B0604020202020204" pitchFamily="34" charset="0"/>
              </a:rPr>
              <a:t>Proporcionalidade e razoabilidade</a:t>
            </a:r>
            <a:r>
              <a:rPr lang="pt-BR" sz="2400" dirty="0">
                <a:latin typeface="Arial" panose="020B0604020202020204" pitchFamily="34" charset="0"/>
                <a:cs typeface="Arial" panose="020B0604020202020204" pitchFamily="34" charset="0"/>
              </a:rPr>
              <a:t>: A medida de confisco deve ser proporcional à infração cometida, e a apreensão de bens deve ser realizada com o mínimo de dano possível para o proprietário, dentro dos limites da legalidade.</a:t>
            </a:r>
          </a:p>
          <a:p>
            <a:pPr algn="just">
              <a:lnSpc>
                <a:spcPct val="150000"/>
              </a:lnSpc>
            </a:pP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042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78188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lnSpc>
                <a:spcPct val="150000"/>
              </a:lnSpc>
            </a:pPr>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400" b="0" i="0" dirty="0">
                <a:solidFill>
                  <a:srgbClr val="000000"/>
                </a:solidFill>
                <a:effectLst/>
                <a:highlight>
                  <a:srgbClr val="FFFF00"/>
                </a:highlight>
                <a:latin typeface="Arial" panose="020B0604020202020204" pitchFamily="34" charset="0"/>
                <a:cs typeface="Arial" panose="020B0604020202020204" pitchFamily="34" charset="0"/>
              </a:rPr>
              <a:t>Art. 140. O objeto do contrato será recebido: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I - em se tratando de </a:t>
            </a:r>
            <a:r>
              <a:rPr lang="pt-BR" sz="2300" b="0" i="0" dirty="0">
                <a:solidFill>
                  <a:srgbClr val="000000"/>
                </a:solidFill>
                <a:effectLst/>
                <a:highlight>
                  <a:srgbClr val="FFFF00"/>
                </a:highlight>
                <a:latin typeface="Arial" panose="020B0604020202020204" pitchFamily="34" charset="0"/>
                <a:cs typeface="Arial" panose="020B0604020202020204" pitchFamily="34" charset="0"/>
              </a:rPr>
              <a:t>obras e serviços</a:t>
            </a:r>
            <a:r>
              <a:rPr lang="pt-BR" sz="2300" b="0" i="0" dirty="0">
                <a:solidFill>
                  <a:srgbClr val="000000"/>
                </a:solidFill>
                <a:effectLst/>
                <a:latin typeface="Arial" panose="020B0604020202020204" pitchFamily="34" charset="0"/>
                <a:cs typeface="Arial" panose="020B0604020202020204" pitchFamily="34" charset="0"/>
              </a:rPr>
              <a:t>:</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a) </a:t>
            </a:r>
            <a:r>
              <a:rPr lang="pt-BR" sz="2300" b="0" i="0" dirty="0">
                <a:solidFill>
                  <a:srgbClr val="FF0000"/>
                </a:solidFill>
                <a:effectLst/>
                <a:latin typeface="Arial" panose="020B0604020202020204" pitchFamily="34" charset="0"/>
                <a:cs typeface="Arial" panose="020B0604020202020204" pitchFamily="34" charset="0"/>
              </a:rPr>
              <a:t>provisoriamente</a:t>
            </a:r>
            <a:r>
              <a:rPr lang="pt-BR" sz="2300" b="0" i="0" dirty="0">
                <a:solidFill>
                  <a:srgbClr val="000000"/>
                </a:solidFill>
                <a:effectLst/>
                <a:latin typeface="Arial" panose="020B0604020202020204" pitchFamily="34" charset="0"/>
                <a:cs typeface="Arial" panose="020B0604020202020204" pitchFamily="34" charset="0"/>
              </a:rPr>
              <a:t>, pelo responsável por seu acompanhamento e fiscalização, mediante termo detalhado, quando verificado o cumprimento das exigências de caráter técnico;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b) </a:t>
            </a:r>
            <a:r>
              <a:rPr lang="pt-BR" sz="2300" b="0" i="0" dirty="0">
                <a:solidFill>
                  <a:srgbClr val="FF0000"/>
                </a:solidFill>
                <a:effectLst/>
                <a:latin typeface="Arial" panose="020B0604020202020204" pitchFamily="34" charset="0"/>
                <a:cs typeface="Arial" panose="020B0604020202020204" pitchFamily="34" charset="0"/>
              </a:rPr>
              <a:t>definitivamente</a:t>
            </a:r>
            <a:r>
              <a:rPr lang="pt-BR" sz="2300" b="0" i="0" dirty="0">
                <a:solidFill>
                  <a:srgbClr val="000000"/>
                </a:solidFill>
                <a:effectLst/>
                <a:latin typeface="Arial" panose="020B0604020202020204" pitchFamily="34" charset="0"/>
                <a:cs typeface="Arial" panose="020B0604020202020204" pitchFamily="34" charset="0"/>
              </a:rPr>
              <a:t>, por servidor ou comissão designada pela autoridade competente, mediante termo detalhado que comprove o atendimento das exigências contratuais;</a:t>
            </a:r>
          </a:p>
        </p:txBody>
      </p:sp>
    </p:spTree>
    <p:extLst>
      <p:ext uri="{BB962C8B-B14F-4D97-AF65-F5344CB8AC3E}">
        <p14:creationId xmlns:p14="http://schemas.microsoft.com/office/powerpoint/2010/main" val="417577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707DA2-3EF3-5FB2-0C8F-8B2BD90DA97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9C4F4A7-5AC3-49E0-7294-0D0427116A5C}"/>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6F1C98E-5A77-9223-20F0-B5E37A67710B}"/>
              </a:ext>
            </a:extLst>
          </p:cNvPr>
          <p:cNvSpPr txBox="1"/>
          <p:nvPr/>
        </p:nvSpPr>
        <p:spPr>
          <a:xfrm>
            <a:off x="360608" y="1376338"/>
            <a:ext cx="11475791" cy="457894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 em se tratando de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compras</a:t>
            </a:r>
            <a:r>
              <a:rPr lang="pt-BR" sz="2400" b="0" i="0" dirty="0">
                <a:solidFill>
                  <a:srgbClr val="000000"/>
                </a:solidFill>
                <a:effectLst/>
                <a:latin typeface="Arial" panose="020B0604020202020204" pitchFamily="34" charset="0"/>
                <a:cs typeface="Arial" panose="020B0604020202020204" pitchFamily="34" charset="0"/>
              </a:rPr>
              <a:t>:</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a) </a:t>
            </a:r>
            <a:r>
              <a:rPr lang="pt-BR" sz="2400" b="0" i="0" dirty="0">
                <a:solidFill>
                  <a:srgbClr val="FF0000"/>
                </a:solidFill>
                <a:effectLst/>
                <a:latin typeface="Arial" panose="020B0604020202020204" pitchFamily="34" charset="0"/>
                <a:cs typeface="Arial" panose="020B0604020202020204" pitchFamily="34" charset="0"/>
              </a:rPr>
              <a:t>provisoriamente</a:t>
            </a:r>
            <a:r>
              <a:rPr lang="pt-BR" sz="2400" b="0" i="0" dirty="0">
                <a:solidFill>
                  <a:srgbClr val="000000"/>
                </a:solidFill>
                <a:effectLst/>
                <a:latin typeface="Arial" panose="020B0604020202020204" pitchFamily="34" charset="0"/>
                <a:cs typeface="Arial" panose="020B0604020202020204" pitchFamily="34" charset="0"/>
              </a:rPr>
              <a:t>, de forma sumária, pelo responsável por seu acompanhamento e fiscalização, com verificação posterior da conformidade do material com as exigências contratuais;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b) </a:t>
            </a:r>
            <a:r>
              <a:rPr lang="pt-BR" sz="2400" b="0" i="0" dirty="0">
                <a:solidFill>
                  <a:srgbClr val="FF0000"/>
                </a:solidFill>
                <a:effectLst/>
                <a:latin typeface="Arial" panose="020B0604020202020204" pitchFamily="34" charset="0"/>
                <a:cs typeface="Arial" panose="020B0604020202020204" pitchFamily="34" charset="0"/>
              </a:rPr>
              <a:t>definitivamente</a:t>
            </a:r>
            <a:r>
              <a:rPr lang="pt-BR" sz="2400" b="0" i="0" dirty="0">
                <a:solidFill>
                  <a:srgbClr val="000000"/>
                </a:solidFill>
                <a:effectLst/>
                <a:latin typeface="Arial" panose="020B0604020202020204" pitchFamily="34" charset="0"/>
                <a:cs typeface="Arial" panose="020B0604020202020204" pitchFamily="34" charset="0"/>
              </a:rPr>
              <a:t>, por servidor ou comissão designada pela autoridade competente, mediante termo detalhado que comprove o atendimento das exigências contratuais.</a:t>
            </a:r>
          </a:p>
        </p:txBody>
      </p:sp>
    </p:spTree>
    <p:extLst>
      <p:ext uri="{BB962C8B-B14F-4D97-AF65-F5344CB8AC3E}">
        <p14:creationId xmlns:p14="http://schemas.microsoft.com/office/powerpoint/2010/main" val="282513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DE05412-58B8-14E3-0937-A2130056CF1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D5B6492-3612-D4D4-3040-676F435F21C7}"/>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CBF9EE2-9A18-8DF3-3522-6F9089DAEEA3}"/>
              </a:ext>
            </a:extLst>
          </p:cNvPr>
          <p:cNvSpPr txBox="1"/>
          <p:nvPr/>
        </p:nvSpPr>
        <p:spPr>
          <a:xfrm>
            <a:off x="360608" y="1376338"/>
            <a:ext cx="11475791" cy="347095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b)</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 2º O recebimento provisório ou definitivo não excluirá a responsabilidade civil pela solidez e pela segurança da obra ou serviço nem a responsabilidade ético-profissional pela perfeita execução do contrato, nos limites estabelecidos pela lei ou pelo contrato.</a:t>
            </a:r>
          </a:p>
        </p:txBody>
      </p:sp>
    </p:spTree>
    <p:extLst>
      <p:ext uri="{BB962C8B-B14F-4D97-AF65-F5344CB8AC3E}">
        <p14:creationId xmlns:p14="http://schemas.microsoft.com/office/powerpoint/2010/main" val="82241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47149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lnSpc>
                <a:spcPct val="150000"/>
              </a:lnSpc>
            </a:pPr>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3º Os prazos e os métodos para a realização dos recebimentos provisório e definitivo serão definidos em regulamento ou no contrato.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4º Salvo disposição em contrário constante do edital ou de ato normativo, os ensaios, os testes e as demais provas para aferição da boa execução do objeto do contrato exigidos por normas técnicas oficiais correrão por conta do contratado.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5º Em se tratando de projeto de obra, o recebimento definitivo pela Administração não eximirá o projetista ou o consultor da responsabilidade objetiva por todos os danos causados por falha de projeto.</a:t>
            </a:r>
            <a:endParaRPr lang="pt-B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9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0A9263-09CA-2B08-0057-1AD2DD97E7A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3006D70-A08D-881D-B1E2-7FADF0C0EB82}"/>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8F58833C-5F34-4B70-4EEA-940A9D0C9720}"/>
              </a:ext>
            </a:extLst>
          </p:cNvPr>
          <p:cNvSpPr txBox="1"/>
          <p:nvPr/>
        </p:nvSpPr>
        <p:spPr>
          <a:xfrm>
            <a:off x="360608" y="1376338"/>
            <a:ext cx="11475791" cy="475880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Recebimentos</a:t>
            </a:r>
          </a:p>
          <a:p>
            <a:pPr algn="just">
              <a:lnSpc>
                <a:spcPct val="150000"/>
              </a:lnSpc>
            </a:pPr>
            <a:r>
              <a:rPr lang="pt-BR" sz="20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 Federal 14133/2021 - </a:t>
            </a:r>
            <a:r>
              <a:rPr lang="pt-BR" sz="2000" b="1" i="0" u="sng" dirty="0">
                <a:solidFill>
                  <a:srgbClr val="000000"/>
                </a:solidFill>
                <a:effectLst/>
                <a:latin typeface="Arial" panose="020B0604020202020204" pitchFamily="34" charset="0"/>
                <a:cs typeface="Arial" panose="020B0604020202020204" pitchFamily="34" charset="0"/>
              </a:rPr>
              <a:t>CAPÍTULO IX - DO RECEBIMENTO DO OBJETO DO CONTRATO</a:t>
            </a:r>
          </a:p>
          <a:p>
            <a:pPr algn="just">
              <a:lnSpc>
                <a:spcPct val="150000"/>
              </a:lnSpc>
            </a:pPr>
            <a:r>
              <a:rPr lang="pt-BR" sz="2300" b="0" i="0" dirty="0">
                <a:solidFill>
                  <a:srgbClr val="000000"/>
                </a:solidFill>
                <a:effectLst/>
                <a:latin typeface="Arial" panose="020B0604020202020204" pitchFamily="34" charset="0"/>
                <a:cs typeface="Arial" panose="020B0604020202020204" pitchFamily="34" charset="0"/>
              </a:rPr>
              <a:t>§ 6º Em se tratando de obra, o recebimento definitivo pela Administração não eximirá o contratado, pelo prazo mínimo de 5 (cinco) anos, admitida a previsão de prazo de garantia superior no edital e no contrato, da responsabilidade objetiva pela solidez e pela segurança dos materiais e dos serviços executados e pela funcionalidade da construção, da reforma, da recuperação ou da ampliação do bem imóvel, e, em caso de vício, defeito ou incorreção identificados, o contratado ficará responsável pela reparação, pela correção, pela reconstrução ou pela substituição necessárias.</a:t>
            </a:r>
            <a:endParaRPr lang="pt-B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104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Armazenamento</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Os dados inscritos do bem devem ser registrado de </a:t>
            </a:r>
            <a:r>
              <a:rPr lang="pt-BR" sz="2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maneira individualizada (item por item) </a:t>
            </a:r>
            <a:r>
              <a:rPr lang="pt-BR" sz="2400" dirty="0">
                <a:effectLst/>
                <a:latin typeface="Arial" panose="020B0604020202020204" pitchFamily="34" charset="0"/>
                <a:ea typeface="Times New Roman" panose="02020603050405020304" pitchFamily="18" charset="0"/>
                <a:cs typeface="Arial" panose="020B0604020202020204" pitchFamily="34" charset="0"/>
              </a:rPr>
              <a:t>de forma que seja possível consultar cada item, individualmente, quando for necessário utilização dessas informações. </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Por exemplo, no instante da alienação do item do imobilizado, é necessário obter o valor da depreciação acumulada do item sendo baixado. </a:t>
            </a:r>
          </a:p>
          <a:p>
            <a:pPr algn="just">
              <a:lnSpc>
                <a:spcPct val="150000"/>
              </a:lnSpc>
            </a:pPr>
            <a:r>
              <a:rPr lang="pt-BR" sz="2400" dirty="0">
                <a:effectLst/>
                <a:latin typeface="Arial" panose="020B0604020202020204" pitchFamily="34" charset="0"/>
                <a:ea typeface="Times New Roman" panose="02020603050405020304" pitchFamily="18" charset="0"/>
                <a:cs typeface="Arial" panose="020B0604020202020204" pitchFamily="34" charset="0"/>
              </a:rPr>
              <a:t>Isso seria possível, somente, se os dados de cada item do patrimônio estiverem disponíveis em sistema de controle individualizado. </a:t>
            </a:r>
          </a:p>
        </p:txBody>
      </p:sp>
    </p:spTree>
    <p:extLst>
      <p:ext uri="{BB962C8B-B14F-4D97-AF65-F5344CB8AC3E}">
        <p14:creationId xmlns:p14="http://schemas.microsoft.com/office/powerpoint/2010/main" val="377166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08000" y="2291644"/>
            <a:ext cx="11379200" cy="1491306"/>
          </a:xfrm>
          <a:prstGeom prst="rect">
            <a:avLst/>
          </a:prstGeom>
          <a:noFill/>
        </p:spPr>
        <p:txBody>
          <a:bodyPr wrap="square" rtlCol="0">
            <a:spAutoFit/>
          </a:bodyPr>
          <a:lstStyle/>
          <a:p>
            <a:pPr algn="ctr"/>
            <a:endParaRPr lang="pt-BR" sz="3200" b="1" i="0" dirty="0">
              <a:effectLst/>
              <a:latin typeface="Arial Black" panose="020B0A04020102020204" pitchFamily="34" charset="0"/>
            </a:endParaRPr>
          </a:p>
          <a:p>
            <a:pPr algn="ctr">
              <a:lnSpc>
                <a:spcPct val="107000"/>
              </a:lnSpc>
              <a:spcAft>
                <a:spcPts val="800"/>
              </a:spcAft>
            </a:pPr>
            <a:r>
              <a:rPr lang="pt-BR"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Patrimônio Móvel: Regras de Gestão</a:t>
            </a:r>
            <a:endParaRPr lang="pt-BR" sz="3200" b="1" dirty="0">
              <a:effectLst/>
              <a:latin typeface="Arial" panose="020B0604020202020204" pitchFamily="34" charset="0"/>
              <a:ea typeface="Times New Roman" panose="02020603050405020304" pitchFamily="18"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1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A organização da logística da distribuição de bens públicos envolve uma série de etapas e procedimentos para garantir que os recursos sejam alocados de forma eficiente e transparente. Veja algumas diretrizes :</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Planejamento</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Comece com um planejamento detalhado, identificando os bens a serem distribuídos, os locais de destino, as quantidades necessárias e os prazos envolvidos. Considere também fatores como a urgência das entregas, as capacidades de armazenamento e os meios de transporte disponíveis.</a:t>
            </a:r>
          </a:p>
        </p:txBody>
      </p:sp>
    </p:spTree>
    <p:extLst>
      <p:ext uri="{BB962C8B-B14F-4D97-AF65-F5344CB8AC3E}">
        <p14:creationId xmlns:p14="http://schemas.microsoft.com/office/powerpoint/2010/main" val="214158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29577F-006D-3836-7FB9-B6AC3D9DE48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5466BB3-2197-780A-B8BD-3A599D0147B4}"/>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4C287E0A-7E81-8633-40E1-4787FE5DCC64}"/>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Estoque e Armazenamento</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Mantenha um controle rigoroso do estoque de bens públicos para garantir a disponibilidade adequada para distribuição.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Organize os locais de armazenamento de forma a facilitar o acesso, a identificação e o manuseio dos produtos.</a:t>
            </a:r>
          </a:p>
        </p:txBody>
      </p:sp>
    </p:spTree>
    <p:extLst>
      <p:ext uri="{BB962C8B-B14F-4D97-AF65-F5344CB8AC3E}">
        <p14:creationId xmlns:p14="http://schemas.microsoft.com/office/powerpoint/2010/main" val="286814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825167"/>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Roteirização</a:t>
            </a:r>
            <a:r>
              <a:rPr lang="pt-BR" sz="2400" i="0" dirty="0">
                <a:solidFill>
                  <a:srgbClr val="0D0D0D"/>
                </a:solidFill>
                <a:effectLst/>
                <a:latin typeface="Arial" panose="020B0604020202020204" pitchFamily="34" charset="0"/>
                <a:cs typeface="Arial" panose="020B0604020202020204" pitchFamily="34" charset="0"/>
              </a:rPr>
              <a:t>: Planeje rotas eficientes para a distribuição dos bens, considerando fatores como distância entre os pontos de entrega, condições das vias, tempo de deslocamento e quantidade de produtos a serem transportados. Utilize ferramentas de roteirização e otimização de trajetos, se disponíveis.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Meios de Transporte</a:t>
            </a:r>
            <a:r>
              <a:rPr lang="pt-BR" sz="2400" i="0" dirty="0">
                <a:solidFill>
                  <a:srgbClr val="0D0D0D"/>
                </a:solidFill>
                <a:effectLst/>
                <a:latin typeface="Arial" panose="020B0604020202020204" pitchFamily="34" charset="0"/>
                <a:cs typeface="Arial" panose="020B0604020202020204" pitchFamily="34" charset="0"/>
              </a:rPr>
              <a:t>: Selecione os meios de transporte mais adequados para cada tipo de produto e rota, levando em consideração características como volume, peso, fragilidade e urgência da entrega. Considere também questões ambientais e de custo-benefício na escolha dos veículos.</a:t>
            </a:r>
          </a:p>
        </p:txBody>
      </p:sp>
    </p:spTree>
    <p:extLst>
      <p:ext uri="{BB962C8B-B14F-4D97-AF65-F5344CB8AC3E}">
        <p14:creationId xmlns:p14="http://schemas.microsoft.com/office/powerpoint/2010/main" val="207264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4BCCB8-6900-8E62-9659-6A3FB13A09A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0E8FFD5-CA48-2902-F5D9-274F83257386}"/>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EAF81B3-5991-E737-A524-F5ABED50A173}"/>
              </a:ext>
            </a:extLst>
          </p:cNvPr>
          <p:cNvSpPr txBox="1"/>
          <p:nvPr/>
        </p:nvSpPr>
        <p:spPr>
          <a:xfrm>
            <a:off x="360608" y="1376338"/>
            <a:ext cx="11475791" cy="260917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Distribuição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Monitoramento</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Estabeleça sistemas de monitoramento para acompanhar o andamento da distribuição, desde a saída dos produtos dos centros de armazenamento até a entrega final nos destinos. Utilize tecnologias como GPS e sistemas de rastreamento para garantir a segurança e a precisão das entregas.</a:t>
            </a:r>
          </a:p>
        </p:txBody>
      </p:sp>
    </p:spTree>
    <p:extLst>
      <p:ext uri="{BB962C8B-B14F-4D97-AF65-F5344CB8AC3E}">
        <p14:creationId xmlns:p14="http://schemas.microsoft.com/office/powerpoint/2010/main" val="300032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94499"/>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Venda</a:t>
            </a:r>
          </a:p>
          <a:p>
            <a:pPr algn="just"/>
            <a:r>
              <a:rPr lang="pt-BR" sz="2400" b="1" i="0" u="sng" dirty="0">
                <a:solidFill>
                  <a:srgbClr val="000000"/>
                </a:solidFill>
                <a:effectLst/>
                <a:latin typeface="Arial" panose="020B0604020202020204" pitchFamily="34" charset="0"/>
                <a:cs typeface="Arial" panose="020B0604020202020204" pitchFamily="34" charset="0"/>
              </a:rPr>
              <a:t>Lei Federal nº 14133/2021 CAPÍTULO IX DAS ALIENAÇÕES</a:t>
            </a:r>
          </a:p>
          <a:p>
            <a:pPr algn="just">
              <a:lnSpc>
                <a:spcPct val="150000"/>
              </a:lnSpc>
            </a:pPr>
            <a:r>
              <a:rPr lang="pt-BR" sz="2400" i="0" dirty="0">
                <a:solidFill>
                  <a:srgbClr val="000000"/>
                </a:solidFill>
                <a:effectLst/>
                <a:latin typeface="Arial" panose="020B0604020202020204" pitchFamily="34" charset="0"/>
                <a:cs typeface="Arial" panose="020B0604020202020204" pitchFamily="34" charset="0"/>
              </a:rPr>
              <a:t>Art. 76. A alienação de bens da Administração Pública, </a:t>
            </a:r>
            <a:r>
              <a:rPr lang="pt-BR" sz="2400" i="0" dirty="0">
                <a:solidFill>
                  <a:srgbClr val="000000"/>
                </a:solidFill>
                <a:effectLst/>
                <a:highlight>
                  <a:srgbClr val="FFFF00"/>
                </a:highlight>
                <a:latin typeface="Arial" panose="020B0604020202020204" pitchFamily="34" charset="0"/>
                <a:cs typeface="Arial" panose="020B0604020202020204" pitchFamily="34" charset="0"/>
              </a:rPr>
              <a:t>subordinada à existência de interesse público devidamente justificado</a:t>
            </a:r>
            <a:r>
              <a:rPr lang="pt-BR" sz="2400" i="0" dirty="0">
                <a:solidFill>
                  <a:srgbClr val="000000"/>
                </a:solidFill>
                <a:effectLst/>
                <a:latin typeface="Arial" panose="020B0604020202020204" pitchFamily="34" charset="0"/>
                <a:cs typeface="Arial" panose="020B0604020202020204" pitchFamily="34" charset="0"/>
              </a:rPr>
              <a:t>, </a:t>
            </a:r>
            <a:r>
              <a:rPr lang="pt-BR" sz="2400" i="0" dirty="0">
                <a:solidFill>
                  <a:srgbClr val="000000"/>
                </a:solidFill>
                <a:effectLst/>
                <a:highlight>
                  <a:srgbClr val="FFFF00"/>
                </a:highlight>
                <a:latin typeface="Arial" panose="020B0604020202020204" pitchFamily="34" charset="0"/>
                <a:cs typeface="Arial" panose="020B0604020202020204" pitchFamily="34" charset="0"/>
              </a:rPr>
              <a:t>será precedida de avaliação e obedecerá às seguintes normas</a:t>
            </a:r>
            <a:r>
              <a:rPr lang="pt-BR" sz="2400" i="0" dirty="0">
                <a:solidFill>
                  <a:srgbClr val="000000"/>
                </a:solidFill>
                <a:effectLst/>
                <a:latin typeface="Arial" panose="020B0604020202020204" pitchFamily="34" charset="0"/>
                <a:cs typeface="Arial" panose="020B0604020202020204" pitchFamily="34" charset="0"/>
              </a:rPr>
              <a:t>:</a:t>
            </a:r>
            <a:endParaRPr lang="pt-BR" sz="2400" i="0" dirty="0">
              <a:solidFill>
                <a:srgbClr val="000000"/>
              </a:solidFill>
              <a:latin typeface="Arial" panose="020B0604020202020204" pitchFamily="34" charset="0"/>
              <a:cs typeface="Arial" panose="020B0604020202020204" pitchFamily="34" charset="0"/>
            </a:endParaRPr>
          </a:p>
          <a:p>
            <a:pPr algn="just">
              <a:lnSpc>
                <a:spcPct val="150000"/>
              </a:lnSpc>
            </a:pPr>
            <a:r>
              <a:rPr lang="pt-BR" sz="2400" i="0" dirty="0">
                <a:solidFill>
                  <a:srgbClr val="000000"/>
                </a:solidFill>
                <a:effectLst/>
                <a:latin typeface="Arial" panose="020B0604020202020204" pitchFamily="34" charset="0"/>
                <a:cs typeface="Arial" panose="020B0604020202020204" pitchFamily="34" charset="0"/>
              </a:rPr>
              <a:t>II - </a:t>
            </a:r>
            <a:r>
              <a:rPr lang="pt-BR" sz="2400" i="0" dirty="0">
                <a:solidFill>
                  <a:srgbClr val="000000"/>
                </a:solidFill>
                <a:effectLst/>
                <a:highlight>
                  <a:srgbClr val="FFFF00"/>
                </a:highlight>
                <a:latin typeface="Arial" panose="020B0604020202020204" pitchFamily="34" charset="0"/>
                <a:cs typeface="Arial" panose="020B0604020202020204" pitchFamily="34" charset="0"/>
              </a:rPr>
              <a:t>tratando-se de bens móveis, dependerá de licitação na modalidade leilão, dispensada a realização de licitação nos casos de:</a:t>
            </a:r>
          </a:p>
          <a:p>
            <a:pPr algn="just">
              <a:lnSpc>
                <a:spcPct val="150000"/>
              </a:lnSpc>
            </a:pPr>
            <a:r>
              <a:rPr lang="pt-BR" sz="2400" i="0" dirty="0">
                <a:solidFill>
                  <a:srgbClr val="000000"/>
                </a:solidFill>
                <a:effectLst/>
                <a:latin typeface="Arial" panose="020B0604020202020204" pitchFamily="34" charset="0"/>
                <a:cs typeface="Arial" panose="020B0604020202020204" pitchFamily="34" charset="0"/>
              </a:rPr>
              <a:t>a) doação, permitida exclusivamente para fins e uso de interesse social, após avaliação de oportunidade e conveniência socioeconômica em relação à escolha de outra forma de alienação;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8678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B1F285-26A6-EE7C-F0B0-4EEECD933D5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003CD70-FAFA-54FD-364E-A0BDAB008D45}"/>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A5240EB-CD5C-DAFD-D8BB-4203A79931C1}"/>
              </a:ext>
            </a:extLst>
          </p:cNvPr>
          <p:cNvSpPr txBox="1"/>
          <p:nvPr/>
        </p:nvSpPr>
        <p:spPr>
          <a:xfrm>
            <a:off x="360608" y="1376338"/>
            <a:ext cx="11475791" cy="4847481"/>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Venda</a:t>
            </a:r>
          </a:p>
          <a:p>
            <a:pPr algn="just"/>
            <a:r>
              <a:rPr lang="pt-BR" sz="2400" b="1" i="0" u="sng" dirty="0">
                <a:solidFill>
                  <a:srgbClr val="000000"/>
                </a:solidFill>
                <a:effectLst/>
                <a:latin typeface="Arial" panose="020B0604020202020204" pitchFamily="34" charset="0"/>
                <a:cs typeface="Arial" panose="020B0604020202020204" pitchFamily="34" charset="0"/>
              </a:rPr>
              <a:t>Lei Federal nº 14133/2021 CAPÍTULO IX DAS ALIENAÇÕES</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b) permuta, permitida exclusivamente entre órgãos ou entidades da Administração Pública;</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c) venda de ações, que poderão ser negociadas em bolsa, observada a legislação específica;</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d) venda de títulos, observada a legislação pertinente;</a:t>
            </a:r>
          </a:p>
          <a:p>
            <a:pPr algn="just">
              <a:spcBef>
                <a:spcPts val="600"/>
              </a:spcBef>
              <a:spcAft>
                <a:spcPts val="600"/>
              </a:spcAft>
            </a:pPr>
            <a:r>
              <a:rPr lang="pt-BR" sz="2400" i="0" dirty="0">
                <a:solidFill>
                  <a:srgbClr val="000000"/>
                </a:solidFill>
                <a:effectLst/>
                <a:latin typeface="Arial" panose="020B0604020202020204" pitchFamily="34" charset="0"/>
                <a:cs typeface="Arial" panose="020B0604020202020204" pitchFamily="34" charset="0"/>
              </a:rPr>
              <a:t>e) venda de bens produzidos ou comercializados por entidades da Administração Pública, em virtude de suas finalidades;</a:t>
            </a:r>
          </a:p>
          <a:p>
            <a:pPr algn="just">
              <a:spcBef>
                <a:spcPts val="600"/>
              </a:spcBef>
              <a:spcAft>
                <a:spcPts val="600"/>
              </a:spcAft>
            </a:pPr>
            <a:r>
              <a:rPr lang="pt-BR" sz="2400" i="0" dirty="0">
                <a:solidFill>
                  <a:srgbClr val="000000"/>
                </a:solidFill>
                <a:effectLst/>
                <a:highlight>
                  <a:srgbClr val="FFFF00"/>
                </a:highlight>
                <a:latin typeface="Arial" panose="020B0604020202020204" pitchFamily="34" charset="0"/>
                <a:cs typeface="Arial" panose="020B0604020202020204" pitchFamily="34" charset="0"/>
              </a:rPr>
              <a:t>f) venda de materiais e equipamentos sem utilização previsível por quem deles dispõe para outros órgãos ou entidades da Administração Pública.</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0800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5476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Leilão</a:t>
            </a:r>
          </a:p>
          <a:p>
            <a:pPr algn="just">
              <a:lnSpc>
                <a:spcPct val="150000"/>
              </a:lnSpc>
            </a:pPr>
            <a:r>
              <a:rPr lang="pt-BR"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Lei Federal nº 14133/2021</a:t>
            </a:r>
            <a:endParaRPr lang="pt-BR"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2400" i="0" dirty="0">
                <a:solidFill>
                  <a:srgbClr val="000000"/>
                </a:solidFill>
                <a:effectLst/>
                <a:latin typeface="Arial" panose="020B0604020202020204" pitchFamily="34" charset="0"/>
              </a:rPr>
              <a:t>Art. 6º Para os fins desta Lei, consideram-se:</a:t>
            </a:r>
          </a:p>
          <a:p>
            <a:pPr algn="just">
              <a:lnSpc>
                <a:spcPct val="150000"/>
              </a:lnSpc>
            </a:pPr>
            <a:r>
              <a:rPr lang="pt-BR" sz="2400" i="0" dirty="0">
                <a:solidFill>
                  <a:srgbClr val="000000"/>
                </a:solidFill>
                <a:effectLst/>
                <a:latin typeface="Arial" panose="020B0604020202020204" pitchFamily="34" charset="0"/>
              </a:rPr>
              <a:t>XL - leilão: modalidade de licitação para alienação de bens imóveis ou de </a:t>
            </a:r>
            <a:r>
              <a:rPr lang="pt-BR" sz="2400" i="0" dirty="0">
                <a:solidFill>
                  <a:srgbClr val="000000"/>
                </a:solidFill>
                <a:effectLst/>
                <a:highlight>
                  <a:srgbClr val="FFFF00"/>
                </a:highlight>
                <a:latin typeface="Arial" panose="020B0604020202020204" pitchFamily="34" charset="0"/>
              </a:rPr>
              <a:t>bens móveis inservíveis ou legalmente apreendidos a quem oferecer o maior lance</a:t>
            </a:r>
            <a:r>
              <a:rPr lang="pt-BR" sz="2400" i="0" dirty="0">
                <a:solidFill>
                  <a:srgbClr val="000000"/>
                </a:solidFill>
                <a:effectLst/>
                <a:latin typeface="Arial" panose="020B0604020202020204" pitchFamily="34" charset="0"/>
              </a:rPr>
              <a:t>;</a:t>
            </a:r>
            <a:endPar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603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474384"/>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Os bens patrimoniais que não são utilizados pela Unidade Orçamentária, podem ser disponibilizados à outras Unidades Orçamentárias/Entidades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à título gratuito, ou seja, sem contraprestação</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transferência de bens patrimoniais </a:t>
            </a:r>
            <a:r>
              <a:rPr lang="pt-BR"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demanda registros contábeis da transferência</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conforme descrito a seguir.  </a:t>
            </a:r>
          </a:p>
          <a:p>
            <a:pPr algn="just">
              <a:lnSpc>
                <a:spcPct val="150000"/>
              </a:lnSpc>
            </a:pPr>
            <a:r>
              <a:rPr lang="pt-BR"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entidade que transfere o item do imobilizado </a:t>
            </a:r>
            <a:r>
              <a:rPr lang="pt-BR" sz="21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deverá efetuar baixa contábil do item de forma que o item transferido não esteja contido em seus demonstrativos contábeis</a:t>
            </a:r>
            <a:r>
              <a:rPr lang="pt-BR" sz="2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sua vez, a Unidade Orçamentária que recebe o item do imobilizado deve efetuar os registros contábeis de incorporação do item recebido. </a:t>
            </a:r>
            <a:endParaRPr lang="pt-BR" sz="2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849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b="1" i="0" u="sng" dirty="0">
                <a:solidFill>
                  <a:srgbClr val="000000"/>
                </a:solidFill>
                <a:effectLst/>
                <a:latin typeface="Arial" panose="020B0604020202020204" pitchFamily="34" charset="0"/>
                <a:cs typeface="Arial" panose="020B0604020202020204" pitchFamily="34" charset="0"/>
              </a:rPr>
              <a:t>CAPÍTULO IX - DAS ALIENAÇÕES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Art. 76.</a:t>
            </a:r>
            <a:r>
              <a:rPr lang="pt-BR" sz="2400" b="1" i="0" dirty="0">
                <a:solidFill>
                  <a:srgbClr val="000000"/>
                </a:solidFill>
                <a:effectLst/>
                <a:latin typeface="Arial" panose="020B0604020202020204" pitchFamily="34" charset="0"/>
                <a:cs typeface="Arial" panose="020B0604020202020204" pitchFamily="34" charset="0"/>
              </a:rPr>
              <a:t> </a:t>
            </a:r>
            <a:r>
              <a:rPr lang="pt-BR" sz="2400" b="0" i="0" dirty="0">
                <a:solidFill>
                  <a:srgbClr val="000000"/>
                </a:solidFill>
                <a:effectLst/>
                <a:latin typeface="Arial" panose="020B0604020202020204" pitchFamily="34" charset="0"/>
                <a:cs typeface="Arial" panose="020B0604020202020204" pitchFamily="34" charset="0"/>
              </a:rPr>
              <a:t>A alienação de bens da Administração Pública,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subordinada à existência de interesse público devidamente justificado</a:t>
            </a:r>
            <a:r>
              <a:rPr lang="pt-BR" sz="2400" b="0" i="0" dirty="0">
                <a:solidFill>
                  <a:srgbClr val="000000"/>
                </a:solidFill>
                <a:effectLst/>
                <a:latin typeface="Arial" panose="020B0604020202020204" pitchFamily="34" charset="0"/>
                <a:cs typeface="Arial" panose="020B0604020202020204" pitchFamily="34" charset="0"/>
              </a:rPr>
              <a:t>,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será precedida de avaliação e obedecerá às seguintes normas</a:t>
            </a:r>
            <a:r>
              <a:rPr lang="pt-BR" sz="2400" b="0" i="0" dirty="0">
                <a:solidFill>
                  <a:srgbClr val="000000"/>
                </a:solidFill>
                <a:effectLst/>
                <a:latin typeface="Arial" panose="020B0604020202020204" pitchFamily="34" charset="0"/>
                <a:cs typeface="Arial" panose="020B0604020202020204" pitchFamily="34" charset="0"/>
              </a:rPr>
              <a:t>:</a:t>
            </a:r>
            <a:endParaRPr lang="pt-BR" sz="2400" b="1" i="0" dirty="0">
              <a:solidFill>
                <a:srgbClr val="000000"/>
              </a:solidFill>
              <a:latin typeface="Arial" panose="020B0604020202020204" pitchFamily="34" charset="0"/>
              <a:cs typeface="Arial" panose="020B0604020202020204" pitchFamily="34" charset="0"/>
            </a:endParaRP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tratando-se de bens móveis, dependerá de licitação na modalidade leilão, dispensada a realização de licitação nos casos de:</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514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2991AF0-E5B1-8CD6-4CA7-21F42358545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D7992B5-D914-FC8D-FCDB-79BBC71117D6}"/>
              </a:ext>
            </a:extLst>
          </p:cNvPr>
          <p:cNvSpPr txBox="1"/>
          <p:nvPr/>
        </p:nvSpPr>
        <p:spPr>
          <a:xfrm>
            <a:off x="256823" y="811369"/>
            <a:ext cx="11710588"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9FA5E13-74B0-567E-657A-3D136834785A}"/>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b="1" i="0" u="sng" dirty="0">
                <a:solidFill>
                  <a:srgbClr val="000000"/>
                </a:solidFill>
                <a:effectLst/>
                <a:latin typeface="Arial" panose="020B0604020202020204" pitchFamily="34" charset="0"/>
                <a:cs typeface="Arial" panose="020B0604020202020204" pitchFamily="34" charset="0"/>
              </a:rPr>
              <a:t>CAPÍTULO IX - DAS ALIENAÇÕES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II - </a:t>
            </a:r>
            <a:r>
              <a:rPr lang="pt-BR" sz="2400" b="0" i="0" dirty="0">
                <a:solidFill>
                  <a:srgbClr val="000000"/>
                </a:solidFill>
                <a:effectLst/>
                <a:highlight>
                  <a:srgbClr val="FFFF00"/>
                </a:highlight>
                <a:latin typeface="Arial" panose="020B0604020202020204" pitchFamily="34" charset="0"/>
                <a:cs typeface="Arial" panose="020B0604020202020204" pitchFamily="34" charset="0"/>
              </a:rPr>
              <a:t>tratando-se de bens móveis, dependerá de licitação na modalidade leilão, dispensada a realização de licitação nos casos de:</a:t>
            </a:r>
          </a:p>
          <a:p>
            <a:pPr algn="just">
              <a:lnSpc>
                <a:spcPct val="150000"/>
              </a:lnSpc>
            </a:pPr>
            <a:r>
              <a:rPr lang="pt-BR" sz="2400" b="0" i="0" dirty="0">
                <a:solidFill>
                  <a:srgbClr val="000000"/>
                </a:solidFill>
                <a:effectLst/>
                <a:highlight>
                  <a:srgbClr val="FFFF00"/>
                </a:highlight>
                <a:latin typeface="Arial" panose="020B0604020202020204" pitchFamily="34" charset="0"/>
                <a:cs typeface="Arial" panose="020B0604020202020204" pitchFamily="34" charset="0"/>
              </a:rPr>
              <a:t>a) doação, permitida exclusivamente para fins e uso de interesse social, após avaliação de oportunidade e conveniência socioeconômica em relação à escolha de outra forma de alienação;</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b) permuta, permitida exclusivamente entre órgãos ou entidades da Administração Pública;</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189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3DD22C54-296D-1E6C-6990-F88060EF3479}"/>
              </a:ext>
            </a:extLst>
          </p:cNvPr>
          <p:cNvSpPr>
            <a:spLocks noGrp="1"/>
          </p:cNvSpPr>
          <p:nvPr>
            <p:ph idx="1"/>
          </p:nvPr>
        </p:nvSpPr>
        <p:spPr>
          <a:xfrm>
            <a:off x="804333" y="798490"/>
            <a:ext cx="10515600" cy="5318975"/>
          </a:xfrm>
        </p:spPr>
        <p:txBody>
          <a:bodyPr>
            <a:noAutofit/>
          </a:bodyPr>
          <a:lstStyle/>
          <a:p>
            <a:pPr marL="0" indent="0">
              <a:buNone/>
              <a:defRPr/>
            </a:pPr>
            <a:r>
              <a:rPr lang="pt-BR" altLang="pt-BR" b="1" u="sng" dirty="0">
                <a:latin typeface="Arial" panose="020B0604020202020204" pitchFamily="34" charset="0"/>
                <a:cs typeface="Arial" panose="020B0604020202020204" pitchFamily="34" charset="0"/>
              </a:rPr>
              <a:t>Dados de formação:</a:t>
            </a:r>
          </a:p>
          <a:p>
            <a:pPr marL="0" indent="0">
              <a:buNone/>
              <a:defRPr/>
            </a:pPr>
            <a:r>
              <a:rPr lang="pt-BR" altLang="pt-BR" b="1" dirty="0">
                <a:latin typeface="Arial" panose="020B0604020202020204" pitchFamily="34" charset="0"/>
                <a:cs typeface="Arial" panose="020B0604020202020204" pitchFamily="34" charset="0"/>
              </a:rPr>
              <a:t>MBA em Gestão Pública e Inovação</a:t>
            </a:r>
          </a:p>
          <a:p>
            <a:pPr marL="0" indent="0">
              <a:buNone/>
              <a:defRPr/>
            </a:pPr>
            <a:r>
              <a:rPr lang="pt-BR" altLang="pt-BR" b="1" dirty="0">
                <a:latin typeface="Arial" panose="020B0604020202020204" pitchFamily="34" charset="0"/>
                <a:cs typeface="Arial" panose="020B0604020202020204" pitchFamily="34" charset="0"/>
              </a:rPr>
              <a:t>Especialista em Contabilidade Gerencial e Empresarial</a:t>
            </a:r>
          </a:p>
          <a:p>
            <a:pPr marL="0" indent="0">
              <a:buNone/>
              <a:defRPr/>
            </a:pPr>
            <a:r>
              <a:rPr lang="pt-BR" altLang="pt-BR" b="1" dirty="0">
                <a:latin typeface="Arial" panose="020B0604020202020204" pitchFamily="34" charset="0"/>
                <a:cs typeface="Arial" panose="020B0604020202020204" pitchFamily="34" charset="0"/>
              </a:rPr>
              <a:t>Bacharel em Administração</a:t>
            </a:r>
          </a:p>
          <a:p>
            <a:pPr marL="0" indent="0">
              <a:buNone/>
              <a:defRPr/>
            </a:pPr>
            <a:r>
              <a:rPr lang="pt-BR" altLang="pt-BR" b="1" dirty="0">
                <a:latin typeface="Arial" panose="020B0604020202020204" pitchFamily="34" charset="0"/>
                <a:cs typeface="Arial" panose="020B0604020202020204" pitchFamily="34" charset="0"/>
              </a:rPr>
              <a:t>Bacharel em Ciências Contábeis</a:t>
            </a:r>
          </a:p>
          <a:p>
            <a:pPr marL="0" lvl="1" indent="0">
              <a:buNone/>
              <a:defRPr/>
            </a:pPr>
            <a:endParaRPr lang="pt-BR" altLang="pt-BR" sz="2800" b="1" dirty="0">
              <a:latin typeface="Arial" panose="020B0604020202020204" pitchFamily="34" charset="0"/>
              <a:cs typeface="Arial" panose="020B0604020202020204" pitchFamily="34" charset="0"/>
            </a:endParaRPr>
          </a:p>
          <a:p>
            <a:pPr marL="0" lvl="2" indent="0">
              <a:buNone/>
              <a:defRPr/>
            </a:pPr>
            <a:r>
              <a:rPr lang="pt-BR" altLang="pt-BR" sz="2800" b="1" u="sng" dirty="0">
                <a:latin typeface="Arial" panose="020B0604020202020204" pitchFamily="34" charset="0"/>
                <a:cs typeface="Arial" panose="020B0604020202020204" pitchFamily="34" charset="0"/>
              </a:rPr>
              <a:t>Atuação:</a:t>
            </a:r>
          </a:p>
          <a:p>
            <a:pPr marL="0" lvl="2" indent="0">
              <a:buNone/>
              <a:defRPr/>
            </a:pPr>
            <a:r>
              <a:rPr lang="pt-BR" altLang="pt-BR" sz="2800" b="1" dirty="0">
                <a:latin typeface="Arial" panose="020B0604020202020204" pitchFamily="34" charset="0"/>
                <a:cs typeface="Arial" panose="020B0604020202020204" pitchFamily="34" charset="0"/>
              </a:rPr>
              <a:t>Professor Universitário</a:t>
            </a:r>
          </a:p>
          <a:p>
            <a:pPr marL="0" lvl="2" indent="0">
              <a:buNone/>
              <a:defRPr/>
            </a:pPr>
            <a:r>
              <a:rPr lang="pt-BR" altLang="pt-BR" sz="2800" b="1" dirty="0">
                <a:latin typeface="Arial" panose="020B0604020202020204" pitchFamily="34" charset="0"/>
                <a:cs typeface="Arial" panose="020B0604020202020204" pitchFamily="34" charset="0"/>
              </a:rPr>
              <a:t>Palestrante / Instrutor Técnico</a:t>
            </a:r>
          </a:p>
          <a:p>
            <a:pPr marL="0" lvl="2" indent="0">
              <a:buNone/>
              <a:defRPr/>
            </a:pPr>
            <a:r>
              <a:rPr lang="pt-BR" altLang="pt-BR" sz="2800" b="1" dirty="0">
                <a:latin typeface="Arial" panose="020B0604020202020204" pitchFamily="34" charset="0"/>
                <a:cs typeface="Arial" panose="020B0604020202020204" pitchFamily="34" charset="0"/>
              </a:rPr>
              <a:t>Contador de Gestão Municipal</a:t>
            </a:r>
          </a:p>
          <a:p>
            <a:pPr lvl="4" algn="r">
              <a:buNone/>
              <a:defRPr/>
            </a:pPr>
            <a:r>
              <a:rPr lang="pt-BR" altLang="pt-BR" sz="2400" b="1" dirty="0">
                <a:highlight>
                  <a:srgbClr val="FFFF00"/>
                </a:highlight>
                <a:latin typeface="Arial" panose="020B0604020202020204" pitchFamily="34" charset="0"/>
                <a:cs typeface="Arial" panose="020B0604020202020204" pitchFamily="34" charset="0"/>
              </a:rPr>
              <a:t>Nilson Francisco Tognato</a:t>
            </a:r>
            <a:endParaRPr lang="pt-BR" altLang="pt-BR" sz="2400" b="1" dirty="0">
              <a:latin typeface="Arial" panose="020B0604020202020204" pitchFamily="34" charset="0"/>
              <a:cs typeface="Arial" panose="020B0604020202020204" pitchFamily="34" charset="0"/>
            </a:endParaRPr>
          </a:p>
          <a:p>
            <a:pPr>
              <a:buNone/>
              <a:defRPr/>
            </a:pPr>
            <a:endParaRPr lang="pt-BR" altLang="pt-BR" sz="1600" b="1" dirty="0">
              <a:solidFill>
                <a:srgbClr val="14141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3A076C-20F2-835A-6FE8-29F041D5D88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080D007-ADE7-D68C-42C5-1B6827FE6E20}"/>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FE0EBC4C-59B5-3BC1-8803-24827001D099}"/>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Doação</a:t>
            </a:r>
          </a:p>
          <a:p>
            <a:pPr algn="just">
              <a:lnSpc>
                <a:spcPct val="150000"/>
              </a:lnSpc>
            </a:pPr>
            <a:r>
              <a:rPr lang="pt-BR" sz="2400" b="1" i="0" u="sng" dirty="0">
                <a:solidFill>
                  <a:srgbClr val="000000"/>
                </a:solidFill>
                <a:effectLst/>
                <a:latin typeface="Arial" panose="020B0604020202020204" pitchFamily="34" charset="0"/>
                <a:cs typeface="Arial" panose="020B0604020202020204" pitchFamily="34" charset="0"/>
              </a:rPr>
              <a:t>CAPÍTULO IX - DAS ALIENAÇÕES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c) venda de ações, que poderão ser negociadas em bolsa, observada a legislação específica;</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d) venda de títulos, observada a legislação pertinente;</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e) venda de bens produzidos ou comercializados por entidades da Administração Pública, em virtude de suas finalidades;</a:t>
            </a:r>
          </a:p>
          <a:p>
            <a:pPr algn="just">
              <a:lnSpc>
                <a:spcPct val="150000"/>
              </a:lnSpc>
            </a:pPr>
            <a:r>
              <a:rPr lang="pt-BR" sz="2400" b="0" i="0" dirty="0">
                <a:solidFill>
                  <a:srgbClr val="000000"/>
                </a:solidFill>
                <a:effectLst/>
                <a:latin typeface="Arial" panose="020B0604020202020204" pitchFamily="34" charset="0"/>
                <a:cs typeface="Arial" panose="020B0604020202020204" pitchFamily="34" charset="0"/>
              </a:rPr>
              <a:t>f) venda de materiais e equipamentos sem utilização previsível por quem deles dispõe para outros órgãos ou entidades da Administração Pública.</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68943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Cessão de uso</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Unidades Orçamentárias podem, entre si ou com terceiros, firmar Termo de Cessão de Uso/Comodato de Bens Móveis ou Imóveis. Quando isso ocorre, é necessário que seja efetuado os registros contábeis na Unidade recebedora do bem (cessionária) e na Unidade que o cede (cedente). </a:t>
            </a:r>
          </a:p>
          <a:p>
            <a:pPr algn="just">
              <a:lnSpc>
                <a:spcPct val="150000"/>
              </a:lnSpc>
            </a:pPr>
            <a:r>
              <a:rPr lang="pt-BR" sz="24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O Manual SIAFI define cessão de uso como sendo: “modalidade de movimentação de bens de caráter precário e por prazo determinado, com transferência de posse.”</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81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742672"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Cessão de uso</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Manual estabelece que os procedimentos de cessão de uso para itens do imobilizado </a:t>
            </a:r>
            <a:r>
              <a:rPr lang="pt-BR" sz="24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demandam registros de apuração do valor líquido contábil, registros de atos potenciais e registro de baixa de ativo imobilizado na Unidade cedente</a:t>
            </a: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 registros de atos potenciais e incorporação da Unidade cessionária.  </a:t>
            </a:r>
          </a:p>
          <a:p>
            <a:pPr algn="just">
              <a:lnSpc>
                <a:spcPct val="150000"/>
              </a:lnSpc>
            </a:pPr>
            <a:r>
              <a:rPr lang="pt-BR"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 necessário informar que os registros contábeis da depreciação e possíveis perdas ao valor recuperável devem ser efetuados na Unidade cessionária em todo o período em que o item estiver registrado contabilmente nesta unidade. </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88084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01675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Licenciamentos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licenciamento de bem público é o processo pelo qual uma pessoa física ou jurídica obtém autorização legal para utilizar um bem que pertence ao Estado ou à coletividade.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Isso pode incluir a ocupação temporária ou permanente de áreas públicas, a utilização de recursos naturais controlados pelo Estado, como água e minerais, ou a realização de atividades específicas em espaços públicos, como eventos e construções.</a:t>
            </a:r>
          </a:p>
          <a:p>
            <a:pPr algn="just"/>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164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Licenciamentos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licenciamento de bem público geralmente envolve a obtenção de uma licença ou autorização emitida pelo órgão competente do governo, que estabelece as condições, restrições e obrigações para o uso do bem. Essas condições podem incluir o pagamento de taxas, a observância de normas ambientais e urbanísticas, a garantia de acessibilidade e segurança, entre outras.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4062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07D954-3FB5-A7A8-9054-8C233525DAD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0F7FD6D-F010-5B76-1D98-E70B75C11DD0}"/>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E30F926F-1A1D-E71D-CEC4-E9D42F8C3F6A}"/>
              </a:ext>
            </a:extLst>
          </p:cNvPr>
          <p:cNvSpPr txBox="1"/>
          <p:nvPr/>
        </p:nvSpPr>
        <p:spPr>
          <a:xfrm>
            <a:off x="360608" y="1376338"/>
            <a:ext cx="11475791" cy="5016758"/>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Licenciamentos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É importante ressaltar que o licenciamento de bem público visa garantir o uso ordenado e sustentável dos recursos públicos, protegendo o interesse coletivo e o patrimônio comum. O descumprimento das condições estabelecidas na licença pode resultar em sanções administrativas e legais, incluindo a revogação da autorização e a aplicação de penalidades.</a:t>
            </a:r>
          </a:p>
          <a:p>
            <a:pPr algn="just">
              <a:lnSpc>
                <a:spcPct val="150000"/>
              </a:lnSpc>
            </a:pPr>
            <a:r>
              <a:rPr lang="pt-BR" sz="2400" dirty="0">
                <a:solidFill>
                  <a:srgbClr val="0D0D0D"/>
                </a:solidFill>
                <a:highlight>
                  <a:srgbClr val="FFFF00"/>
                </a:highlight>
                <a:latin typeface="Arial" panose="020B0604020202020204" pitchFamily="34" charset="0"/>
                <a:cs typeface="Arial" panose="020B0604020202020204" pitchFamily="34" charset="0"/>
              </a:rPr>
              <a:t>Ex. Bancas feira do Produtor, Máquina de Costura, Carrinhos para coleta de recicláveis, etc.</a:t>
            </a:r>
            <a:endParaRPr lang="pt-BR" sz="2400" b="0" i="0" dirty="0">
              <a:solidFill>
                <a:srgbClr val="0D0D0D"/>
              </a:solidFill>
              <a:effectLst/>
              <a:highlight>
                <a:srgbClr val="FFFF00"/>
              </a:highlight>
              <a:latin typeface="Arial" panose="020B0604020202020204" pitchFamily="34" charset="0"/>
              <a:cs typeface="Arial" panose="020B0604020202020204" pitchFamily="34" charset="0"/>
            </a:endParaRPr>
          </a:p>
          <a:p>
            <a:pPr algn="just"/>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1265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funcionamento desse serviço pode variar de acordo com a natureza e o tipo de bem móvel público.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Veja algumas maneiras: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Manutenção preventiva</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Consiste na realização de inspeções periódicas e intervenções técnicas regulares para evitar falhas e garantir o bom funcionamento dos bens móveis. Isso inclui a lubrificação, troca de peças desgastadas, ajustes e revisões de acordo com as especificações do fabricante.</a:t>
            </a:r>
          </a:p>
        </p:txBody>
      </p:sp>
    </p:spTree>
    <p:extLst>
      <p:ext uri="{BB962C8B-B14F-4D97-AF65-F5344CB8AC3E}">
        <p14:creationId xmlns:p14="http://schemas.microsoft.com/office/powerpoint/2010/main" val="1933490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B801050-FC8D-0E62-941B-B1B67F3484E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7E16879-A536-225C-9D58-B0C8FF189E41}"/>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5D7465B2-6FDC-21C3-7887-9B645CE07A8F}"/>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Manutenção corretiva</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Envolve o reparo de danos ou defeitos identificados nos bens móveis públicos, seja por desgaste natural, uso inadequado ou acidentes. </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A assistência técnica deve ser capaz de realizar os reparos necessários de forma rápida e eficiente para minimizar o tempo de inatividade dos equipamentos.</a:t>
            </a:r>
          </a:p>
        </p:txBody>
      </p:sp>
    </p:spTree>
    <p:extLst>
      <p:ext uri="{BB962C8B-B14F-4D97-AF65-F5344CB8AC3E}">
        <p14:creationId xmlns:p14="http://schemas.microsoft.com/office/powerpoint/2010/main" val="407470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Fornecimento de peças e componentes</a:t>
            </a:r>
            <a:r>
              <a:rPr lang="pt-BR" sz="2400" b="1" i="0" dirty="0">
                <a:solidFill>
                  <a:srgbClr val="0D0D0D"/>
                </a:solidFill>
                <a:effectLst/>
                <a:latin typeface="Arial" panose="020B0604020202020204" pitchFamily="34" charset="0"/>
                <a:cs typeface="Arial" panose="020B0604020202020204" pitchFamily="34" charset="0"/>
              </a:rPr>
              <a:t>:</a:t>
            </a:r>
            <a:r>
              <a:rPr lang="pt-BR" sz="2400" b="0" i="0" dirty="0">
                <a:solidFill>
                  <a:srgbClr val="0D0D0D"/>
                </a:solidFill>
                <a:effectLst/>
                <a:latin typeface="Arial" panose="020B0604020202020204" pitchFamily="34" charset="0"/>
                <a:cs typeface="Arial" panose="020B0604020202020204" pitchFamily="34" charset="0"/>
              </a:rPr>
              <a:t> A assistência técnica também pode incluir o fornecimento de peças de reposição e componentes necessários para a manutenção e reparo dos bens móveis públicos. Isso pode envolver a gestão de estoques de peças sobressalentes e a garantia de disponibilidade de itens essenciais para o funcionamento dos equipamentos.</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243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D0DF73-47AD-6B15-8797-E7D1F0FB88A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D800392-79A8-8D9C-6B1A-42719B92B9CB}"/>
              </a:ext>
            </a:extLst>
          </p:cNvPr>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79D24DB8-0460-499D-D3DB-23D47CEDB555}"/>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Assistência técnica</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Treinamento e capacitação:</a:t>
            </a:r>
            <a:r>
              <a:rPr lang="pt-BR" sz="2400" b="0" i="0" dirty="0">
                <a:solidFill>
                  <a:srgbClr val="0D0D0D"/>
                </a:solidFill>
                <a:effectLst/>
                <a:latin typeface="Arial" panose="020B0604020202020204" pitchFamily="34" charset="0"/>
                <a:cs typeface="Arial" panose="020B0604020202020204" pitchFamily="34" charset="0"/>
              </a:rPr>
              <a:t> Além da manutenção propriamente dita, a assistência técnica pode oferecer treinamentos e capacitações para os operadores e usuários dos bens móveis públicos, visando garantir o uso adequado dos equipamentos e a segurança das operações.</a:t>
            </a:r>
          </a:p>
        </p:txBody>
      </p:sp>
    </p:spTree>
    <p:extLst>
      <p:ext uri="{BB962C8B-B14F-4D97-AF65-F5344CB8AC3E}">
        <p14:creationId xmlns:p14="http://schemas.microsoft.com/office/powerpoint/2010/main" val="256078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Das 09h às 12h</a:t>
            </a:r>
          </a:p>
          <a:p>
            <a:pPr>
              <a:buNone/>
            </a:pPr>
            <a:endParaRPr lang="pt-BR" sz="4000" dirty="0">
              <a:latin typeface="Arial" panose="020B0604020202020204" pitchFamily="34" charset="0"/>
              <a:cs typeface="Arial" panose="020B0604020202020204" pitchFamily="34" charset="0"/>
            </a:endParaRPr>
          </a:p>
          <a:p>
            <a:pPr>
              <a:buNone/>
            </a:pPr>
            <a:r>
              <a:rPr lang="pt-BR" sz="4000" dirty="0">
                <a:latin typeface="Arial" panose="020B0604020202020204" pitchFamily="34" charset="0"/>
                <a:cs typeface="Arial" panose="020B0604020202020204" pitchFamily="34" charset="0"/>
              </a:rPr>
              <a:t>Dia: 26/06/2025  </a:t>
            </a:r>
          </a:p>
        </p:txBody>
      </p:sp>
      <p:pic>
        <p:nvPicPr>
          <p:cNvPr id="4" name="Imagem 3"/>
          <p:cNvPicPr>
            <a:picLocks noChangeAspect="1"/>
          </p:cNvPicPr>
          <p:nvPr/>
        </p:nvPicPr>
        <p:blipFill>
          <a:blip r:embed="rId4" cstate="print"/>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29253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i="0" dirty="0">
                <a:solidFill>
                  <a:srgbClr val="0D0D0D"/>
                </a:solidFill>
                <a:effectLst/>
                <a:latin typeface="Arial" panose="020B0604020202020204" pitchFamily="34" charset="0"/>
                <a:cs typeface="Arial" panose="020B0604020202020204" pitchFamily="34" charset="0"/>
              </a:rPr>
              <a:t>A contratação de seguros para bens móveis públicos segue especificidades relacionadas à natureza pública dos bens e à legislação aplicável (Lei de licitações e contratos). Em geral, o processo envolve as seguintes etapas:</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Identificação dos bens a serem segurados</a:t>
            </a:r>
            <a:r>
              <a:rPr lang="pt-BR" sz="2200" i="0" dirty="0">
                <a:solidFill>
                  <a:srgbClr val="0D0D0D"/>
                </a:solidFill>
                <a:effectLst/>
                <a:latin typeface="Arial" panose="020B0604020202020204" pitchFamily="34" charset="0"/>
                <a:cs typeface="Arial" panose="020B0604020202020204" pitchFamily="34" charset="0"/>
              </a:rPr>
              <a:t>: O órgão público responsável identifica os bens móveis que serão segurados, incluindo veículos, equipamentos, máquinas e outros ativos móveis que fazem parte do patrimônio público.</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Avaliação de riscos</a:t>
            </a:r>
            <a:r>
              <a:rPr lang="pt-BR" sz="2200" i="0" dirty="0">
                <a:solidFill>
                  <a:srgbClr val="0D0D0D"/>
                </a:solidFill>
                <a:effectLst/>
                <a:latin typeface="Arial" panose="020B0604020202020204" pitchFamily="34" charset="0"/>
                <a:cs typeface="Arial" panose="020B0604020202020204" pitchFamily="34" charset="0"/>
              </a:rPr>
              <a:t>: São avaliados os riscos aos quais os bens móveis estão sujeitos, levando em consideração fatores como local de utilização, frequência de uso, condições de armazenamento, entre outros.</a:t>
            </a:r>
          </a:p>
        </p:txBody>
      </p:sp>
    </p:spTree>
    <p:extLst>
      <p:ext uri="{BB962C8B-B14F-4D97-AF65-F5344CB8AC3E}">
        <p14:creationId xmlns:p14="http://schemas.microsoft.com/office/powerpoint/2010/main" val="3039114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91CD99-1CD1-F157-0355-886CC56B057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F051A25E-24C3-B463-E4DE-A4CA496FB719}"/>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00320120-1AD8-5E52-F839-DEA3A184C8F1}"/>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Contratação da apólice de seguro</a:t>
            </a:r>
            <a:r>
              <a:rPr lang="pt-BR" sz="2400" i="0" dirty="0">
                <a:solidFill>
                  <a:srgbClr val="0D0D0D"/>
                </a:solidFill>
                <a:effectLst/>
                <a:latin typeface="Arial" panose="020B0604020202020204" pitchFamily="34" charset="0"/>
                <a:cs typeface="Arial" panose="020B0604020202020204" pitchFamily="34" charset="0"/>
              </a:rPr>
              <a:t>: Com base na avaliação de riscos, o órgão público contrata uma apólice de seguro com uma seguradora.</a:t>
            </a:r>
          </a:p>
          <a:p>
            <a:pPr algn="just">
              <a:lnSpc>
                <a:spcPct val="150000"/>
              </a:lnSpc>
            </a:pPr>
            <a:r>
              <a:rPr lang="pt-BR" sz="2400" i="0" dirty="0">
                <a:solidFill>
                  <a:srgbClr val="0D0D0D"/>
                </a:solidFill>
                <a:effectLst/>
                <a:latin typeface="Arial" panose="020B0604020202020204" pitchFamily="34" charset="0"/>
                <a:cs typeface="Arial" panose="020B0604020202020204" pitchFamily="34" charset="0"/>
              </a:rPr>
              <a:t>A apólice estabelece as coberturas oferecidas, os limites de indenização, as exclusões de cobertura e outras condições contratuais.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6495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Pagamento do prêmio: </a:t>
            </a:r>
            <a:r>
              <a:rPr lang="pt-BR" sz="2400" b="0" i="0" dirty="0">
                <a:solidFill>
                  <a:srgbClr val="0D0D0D"/>
                </a:solidFill>
                <a:effectLst/>
                <a:latin typeface="Arial" panose="020B0604020202020204" pitchFamily="34" charset="0"/>
                <a:cs typeface="Arial" panose="020B0604020202020204" pitchFamily="34" charset="0"/>
              </a:rPr>
              <a:t>O órgão público paga o prêmio do seguro à seguradora, que é o valor cobrado pela cobertura oferecida. O prêmio pode variar de acordo com o valor segurado, os riscos envolvidos e outras características dos bens móveis.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Vigência do seguro:</a:t>
            </a:r>
            <a:r>
              <a:rPr lang="pt-BR" sz="2400" b="0" i="0" dirty="0">
                <a:solidFill>
                  <a:srgbClr val="0D0D0D"/>
                </a:solidFill>
                <a:effectLst/>
                <a:latin typeface="Arial" panose="020B0604020202020204" pitchFamily="34" charset="0"/>
                <a:cs typeface="Arial" panose="020B0604020202020204" pitchFamily="34" charset="0"/>
              </a:rPr>
              <a:t> A apólice de seguro tem um período de vigência determinado, durante o qual a cobertura está em vigor. O órgão público deve renovar a apólice periodicamente para manter a proteção dos bens móveis.</a:t>
            </a:r>
          </a:p>
        </p:txBody>
      </p:sp>
    </p:spTree>
    <p:extLst>
      <p:ext uri="{BB962C8B-B14F-4D97-AF65-F5344CB8AC3E}">
        <p14:creationId xmlns:p14="http://schemas.microsoft.com/office/powerpoint/2010/main" val="3748444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BDB219-05C9-44CA-8D3C-10522124CB9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CE9A6E7-1FCB-82D8-0E67-1DC5D4DE83E5}"/>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5FCA849-B3DB-AADC-F2B9-80D85EFD9218}"/>
              </a:ext>
            </a:extLst>
          </p:cNvPr>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Seguro</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O seguro para bens móveis públicos </a:t>
            </a:r>
            <a:r>
              <a:rPr lang="pt-BR" sz="2400" b="0" i="0" dirty="0">
                <a:solidFill>
                  <a:srgbClr val="0D0D0D"/>
                </a:solidFill>
                <a:effectLst/>
                <a:highlight>
                  <a:srgbClr val="FFFF00"/>
                </a:highlight>
                <a:latin typeface="Arial" panose="020B0604020202020204" pitchFamily="34" charset="0"/>
                <a:cs typeface="Arial" panose="020B0604020202020204" pitchFamily="34" charset="0"/>
              </a:rPr>
              <a:t>serve para proteger o patrimônio público contra os riscos de danos, perdas ou responsabilidades decorrentes de eventos imprevistos, como acidentes, incêndios, roubo, furto, entre outros</a:t>
            </a:r>
            <a:r>
              <a:rPr lang="pt-BR" sz="2400" b="0" i="0" dirty="0">
                <a:solidFill>
                  <a:srgbClr val="0D0D0D"/>
                </a:solidFill>
                <a:effectLst/>
                <a:latin typeface="Arial" panose="020B0604020202020204" pitchFamily="34" charset="0"/>
                <a:cs typeface="Arial" panose="020B0604020202020204" pitchFamily="34" charset="0"/>
              </a:rPr>
              <a:t>. Em caso de ocorrência de um sinistro coberto pelo seguro, a seguradora indeniza o órgão público pelos prejuízos sofridos, conforme as condições estabelecidas na apólice. Dessa forma, o seguro ajuda a garantir a continuidade das atividades do órgão público e a preservação dos recursos públicos.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2407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742672"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33870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dirty="0">
                <a:solidFill>
                  <a:srgbClr val="0D0D0D"/>
                </a:solidFill>
                <a:effectLst/>
                <a:latin typeface="Arial" panose="020B0604020202020204" pitchFamily="34" charset="0"/>
                <a:cs typeface="Arial" panose="020B0604020202020204" pitchFamily="34" charset="0"/>
              </a:rPr>
              <a:t>O abastecimento de veículos e máquinas no setor público geralmente segue procedimentos específicos para garantir a transparência, o controle e a eficiência no uso dos recursos públicos. Abaixo estão os principais aspectos do funcionamento desse processo:</a:t>
            </a:r>
          </a:p>
          <a:p>
            <a:pPr algn="just">
              <a:lnSpc>
                <a:spcPct val="150000"/>
              </a:lnSpc>
            </a:pPr>
            <a:r>
              <a:rPr lang="pt-BR" sz="2100" i="0" u="sng" dirty="0">
                <a:solidFill>
                  <a:srgbClr val="0D0D0D"/>
                </a:solidFill>
                <a:effectLst/>
                <a:latin typeface="Arial" panose="020B0604020202020204" pitchFamily="34" charset="0"/>
                <a:cs typeface="Arial" panose="020B0604020202020204" pitchFamily="34" charset="0"/>
              </a:rPr>
              <a:t>Licitação ou contrato com fornecedores</a:t>
            </a:r>
            <a:r>
              <a:rPr lang="pt-BR" sz="2100" i="0" dirty="0">
                <a:solidFill>
                  <a:srgbClr val="0D0D0D"/>
                </a:solidFill>
                <a:effectLst/>
                <a:latin typeface="Arial" panose="020B0604020202020204" pitchFamily="34" charset="0"/>
                <a:cs typeface="Arial" panose="020B0604020202020204" pitchFamily="34" charset="0"/>
              </a:rPr>
              <a:t>: Em muitos casos, o abastecimento de combustível e lubrificantes para veículos e máquinas do setor público é realizado por meio de contratos firmados com fornecedores selecionados por meio de licitação. Esses contratos estabelecem as condições comerciais, como preço, quantidade, prazos de entrega e qualidade dos produtos.</a:t>
            </a:r>
            <a:endParaRPr lang="pt-BR"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41977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D11E89-5703-3BBB-EF37-1871FDA9533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6F7015A-E6A1-25E8-8559-7074F4537B9B}"/>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0DEDF329-B39B-1105-B88D-5A7C09A5455E}"/>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Controle de abastecimento</a:t>
            </a:r>
            <a:r>
              <a:rPr lang="pt-BR" sz="2400" i="0" dirty="0">
                <a:solidFill>
                  <a:srgbClr val="0D0D0D"/>
                </a:solidFill>
                <a:effectLst/>
                <a:latin typeface="Arial" panose="020B0604020202020204" pitchFamily="34" charset="0"/>
                <a:cs typeface="Arial" panose="020B0604020202020204" pitchFamily="34" charset="0"/>
              </a:rPr>
              <a:t>: Para garantir o uso adequado dos recursos públicos, é comum que os órgãos públicos estabeleçam sistemas de controle de abastecimento. Isso pode incluir o uso de cartões magnéticos, identificação por RFID (identificação por radiofrequência) ou outros dispositivos para registrar cada abastecimento realizado.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02407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338706"/>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Gestão de frota:</a:t>
            </a:r>
            <a:r>
              <a:rPr lang="pt-BR" sz="2400" i="0" dirty="0">
                <a:solidFill>
                  <a:srgbClr val="0D0D0D"/>
                </a:solidFill>
                <a:effectLst/>
                <a:latin typeface="Arial" panose="020B0604020202020204" pitchFamily="34" charset="0"/>
                <a:cs typeface="Arial" panose="020B0604020202020204" pitchFamily="34" charset="0"/>
              </a:rPr>
              <a:t> Os órgãos públicos costumam ter sistemas de gestão de frota para acompanhar o consumo de combustível e lubrificantes, manutenções programadas, registros de quilometragem, entre outras informações relacionadas aos veículos e máquinas em operação.</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Monitoramento e auditoria</a:t>
            </a:r>
            <a:r>
              <a:rPr lang="pt-BR" sz="2200" i="0" dirty="0">
                <a:solidFill>
                  <a:srgbClr val="0D0D0D"/>
                </a:solidFill>
                <a:effectLst/>
                <a:latin typeface="Arial" panose="020B0604020202020204" pitchFamily="34" charset="0"/>
                <a:cs typeface="Arial" panose="020B0604020202020204" pitchFamily="34" charset="0"/>
              </a:rPr>
              <a:t>: Para garantir a conformidade com as políticas e procedimentos estabelecidos, os órgãos públicos podem realizar monitoramento e auditorias regulares no processo de abastecimento. Isso pode incluir a verificação de registros de abastecimento, análise de consumo, comparação com padrões de referência e outras atividades de controle interno.</a:t>
            </a:r>
            <a:endParaRPr lang="pt-BR" sz="2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1518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8E4697-AD6F-8575-D686-6B8DD03576D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BA4FE1D-0144-A949-E69C-0B5602E0B217}"/>
              </a:ext>
            </a:extLst>
          </p:cNvPr>
          <p:cNvSpPr txBox="1"/>
          <p:nvPr/>
        </p:nvSpPr>
        <p:spPr>
          <a:xfrm>
            <a:off x="256823" y="811369"/>
            <a:ext cx="11710588"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67120E25-B12D-B3B8-E5C5-8B61AA0FAE5D}"/>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Abastecimentos de veículos e máquinas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Gestão de estoque:</a:t>
            </a:r>
            <a:r>
              <a:rPr lang="pt-BR" sz="2400" i="0" dirty="0">
                <a:solidFill>
                  <a:srgbClr val="0D0D0D"/>
                </a:solidFill>
                <a:effectLst/>
                <a:latin typeface="Arial" panose="020B0604020202020204" pitchFamily="34" charset="0"/>
                <a:cs typeface="Arial" panose="020B0604020202020204" pitchFamily="34" charset="0"/>
              </a:rPr>
              <a:t> Além do abastecimento de veículos e máquinas em operação, os órgãos públicos também podem gerir estoques de combustível e lubrificantes para garantir a disponibilidade dos produtos quando necessário. Isso envolve o controle de estoque, o monitoramento do nível de estoque e o planejamento de reposição de acordo com a demanda.</a:t>
            </a:r>
            <a:endParaRPr lang="pt-BR" sz="2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9568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540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200" b="0" i="0" dirty="0">
                <a:solidFill>
                  <a:srgbClr val="0D0D0D"/>
                </a:solidFill>
                <a:effectLst/>
                <a:latin typeface="Arial" panose="020B0604020202020204" pitchFamily="34" charset="0"/>
                <a:cs typeface="Arial" panose="020B0604020202020204" pitchFamily="34" charset="0"/>
              </a:rPr>
              <a:t>A gestão do patrimônio público envolve a administração e o controle dos bens e recursos pertencentes ao Estado, seja em nível federal, estadual ou municipal. Isso inclui diversos tipos de ativos, como imóveis, equipamentos, veículos, recursos naturais, entre outros. Abaixo estão os principais aspectos e controles necessários para a gestão eficiente do patrimônio público:</a:t>
            </a:r>
          </a:p>
          <a:p>
            <a:pPr algn="just">
              <a:lnSpc>
                <a:spcPct val="150000"/>
              </a:lnSpc>
            </a:pPr>
            <a:r>
              <a:rPr lang="pt-BR" sz="2200" i="0" u="sng" dirty="0">
                <a:solidFill>
                  <a:srgbClr val="0D0D0D"/>
                </a:solidFill>
                <a:effectLst/>
                <a:latin typeface="Arial" panose="020B0604020202020204" pitchFamily="34" charset="0"/>
                <a:cs typeface="Arial" panose="020B0604020202020204" pitchFamily="34" charset="0"/>
              </a:rPr>
              <a:t>Inventário Patrimonial:</a:t>
            </a:r>
            <a:r>
              <a:rPr lang="pt-BR" sz="2200" b="0" i="0" dirty="0">
                <a:solidFill>
                  <a:srgbClr val="0D0D0D"/>
                </a:solidFill>
                <a:effectLst/>
                <a:latin typeface="Arial" panose="020B0604020202020204" pitchFamily="34" charset="0"/>
                <a:cs typeface="Arial" panose="020B0604020202020204" pitchFamily="34" charset="0"/>
              </a:rPr>
              <a:t> O primeiro passo na gestão do patrimônio público é realizar um inventário completo de todos os bens e recursos pertencentes ao Estado. Isso envolve a identificação, descrição, avaliação e registro de todos os ativos, garantindo um controle efetivo sobre o patrimônio.</a:t>
            </a:r>
          </a:p>
        </p:txBody>
      </p:sp>
    </p:spTree>
    <p:extLst>
      <p:ext uri="{BB962C8B-B14F-4D97-AF65-F5344CB8AC3E}">
        <p14:creationId xmlns:p14="http://schemas.microsoft.com/office/powerpoint/2010/main" val="2688316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FFF050-4E83-5887-691C-3289EE71980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A25264B-9EC1-18F4-7401-7D511136C650}"/>
              </a:ext>
            </a:extLst>
          </p:cNvPr>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A150BC5B-509F-F111-7C7E-0FF5D128EEF6}"/>
              </a:ext>
            </a:extLst>
          </p:cNvPr>
          <p:cNvSpPr txBox="1"/>
          <p:nvPr/>
        </p:nvSpPr>
        <p:spPr>
          <a:xfrm>
            <a:off x="360608" y="1376338"/>
            <a:ext cx="11475791" cy="2793842"/>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Registro e Documentação:</a:t>
            </a:r>
            <a:r>
              <a:rPr lang="pt-BR" sz="2400" b="0" i="0" dirty="0">
                <a:solidFill>
                  <a:srgbClr val="0D0D0D"/>
                </a:solidFill>
                <a:effectLst/>
                <a:latin typeface="Arial" panose="020B0604020202020204" pitchFamily="34" charset="0"/>
                <a:cs typeface="Arial" panose="020B0604020202020204" pitchFamily="34" charset="0"/>
              </a:rPr>
              <a:t> É fundamental manter registros atualizados e documentos que comprovem a propriedade e a situação legal de cada bem do patrimônio público. Isso inclui escrituras, contratos, certidões, notas fiscais, entre outros documentos relevantes.</a:t>
            </a:r>
          </a:p>
        </p:txBody>
      </p:sp>
    </p:spTree>
    <p:extLst>
      <p:ext uri="{BB962C8B-B14F-4D97-AF65-F5344CB8AC3E}">
        <p14:creationId xmlns:p14="http://schemas.microsoft.com/office/powerpoint/2010/main" val="340254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475790" cy="382477"/>
          </a:xfrm>
          <a:prstGeom prst="rect">
            <a:avLst/>
          </a:prstGeom>
          <a:noFill/>
        </p:spPr>
        <p:txBody>
          <a:bodyPr wrap="square" rtlCol="0">
            <a:spAutoFit/>
          </a:bodyPr>
          <a:lstStyle/>
          <a:p>
            <a:pPr>
              <a:lnSpc>
                <a:spcPct val="107000"/>
              </a:lnSpc>
              <a:spcBef>
                <a:spcPts val="450"/>
              </a:spcBef>
              <a:spcAft>
                <a:spcPts val="800"/>
              </a:spcAft>
            </a:pPr>
            <a:r>
              <a:rPr lang="pt-BR" sz="19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19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71737"/>
          </a:xfrm>
          <a:prstGeom prst="rect">
            <a:avLst/>
          </a:prstGeom>
          <a:noFill/>
        </p:spPr>
        <p:txBody>
          <a:bodyPr wrap="square" rtlCol="0">
            <a:spAutoFit/>
          </a:bodyPr>
          <a:lstStyle/>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Aquisições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Recebimentos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Armazenamento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Distribuição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Venda</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Leilão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Doação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3112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EDF634-D838-CFEA-B2DB-6FBF9AF92B5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B4D42AC8-0534-309C-1835-A8AFFB586313}"/>
              </a:ext>
            </a:extLst>
          </p:cNvPr>
          <p:cNvSpPr txBox="1"/>
          <p:nvPr/>
        </p:nvSpPr>
        <p:spPr>
          <a:xfrm>
            <a:off x="256823" y="811369"/>
            <a:ext cx="11710588"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9F724EED-7040-46E6-7BAE-7007EA055539}"/>
              </a:ext>
            </a:extLst>
          </p:cNvPr>
          <p:cNvSpPr txBox="1"/>
          <p:nvPr/>
        </p:nvSpPr>
        <p:spPr>
          <a:xfrm>
            <a:off x="360608" y="1376338"/>
            <a:ext cx="11475791" cy="5009833"/>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Controle de Uso e Destinação:</a:t>
            </a:r>
            <a:r>
              <a:rPr lang="pt-BR" sz="2400" b="0" i="0" dirty="0">
                <a:solidFill>
                  <a:srgbClr val="0D0D0D"/>
                </a:solidFill>
                <a:effectLst/>
                <a:latin typeface="Arial" panose="020B0604020202020204" pitchFamily="34" charset="0"/>
                <a:cs typeface="Arial" panose="020B0604020202020204" pitchFamily="34" charset="0"/>
              </a:rPr>
              <a:t> É necessário estabelecer políticas e procedimentos para controlar o uso e a destinação dos bens do patrimônio público. Isso pode incluir a definição de responsabilidades, autorizações para uso, controle de acesso, entre outras medidas para evitar uso indevido ou desvio de patrimônio.</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Manutenção e Conservação:</a:t>
            </a:r>
            <a:r>
              <a:rPr lang="pt-BR" sz="2400" b="0" i="0" dirty="0">
                <a:solidFill>
                  <a:srgbClr val="0D0D0D"/>
                </a:solidFill>
                <a:effectLst/>
                <a:latin typeface="Arial" panose="020B0604020202020204" pitchFamily="34" charset="0"/>
                <a:cs typeface="Arial" panose="020B0604020202020204" pitchFamily="34" charset="0"/>
              </a:rPr>
              <a:t> Os bens do patrimônio público devem ser mantidos em boas condições de conservação e funcionamento. Isso requer a implementação de planos de manutenção preventiva e corretiva, controle de qualidade dos serviços prestados e monitoramento constante do estado dos ativos.</a:t>
            </a:r>
          </a:p>
        </p:txBody>
      </p:sp>
    </p:spTree>
    <p:extLst>
      <p:ext uri="{BB962C8B-B14F-4D97-AF65-F5344CB8AC3E}">
        <p14:creationId xmlns:p14="http://schemas.microsoft.com/office/powerpoint/2010/main" val="1696504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9" y="1209107"/>
            <a:ext cx="11475790" cy="552619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300" i="0" u="sng" dirty="0">
                <a:solidFill>
                  <a:srgbClr val="0D0D0D"/>
                </a:solidFill>
                <a:effectLst/>
                <a:latin typeface="Arial" panose="020B0604020202020204" pitchFamily="34" charset="0"/>
                <a:cs typeface="Arial" panose="020B0604020202020204" pitchFamily="34" charset="0"/>
              </a:rPr>
              <a:t>Avaliação e Atualização:</a:t>
            </a:r>
            <a:r>
              <a:rPr lang="pt-BR" sz="2300" b="0" i="0" dirty="0">
                <a:solidFill>
                  <a:srgbClr val="0D0D0D"/>
                </a:solidFill>
                <a:effectLst/>
                <a:latin typeface="Arial" panose="020B0604020202020204" pitchFamily="34" charset="0"/>
                <a:cs typeface="Arial" panose="020B0604020202020204" pitchFamily="34" charset="0"/>
              </a:rPr>
              <a:t> Periodicamente, é necessário avaliar o valor e a condição dos bens do patrimônio público para garantir sua atualização e adequação às necessidades do Estado. Isso pode envolver avaliações financeiras, técnicas e de utilidade dos ativos.</a:t>
            </a:r>
          </a:p>
          <a:p>
            <a:pPr algn="just">
              <a:lnSpc>
                <a:spcPct val="150000"/>
              </a:lnSpc>
            </a:pPr>
            <a:r>
              <a:rPr lang="pt-BR" sz="2300" i="0" u="sng" dirty="0">
                <a:solidFill>
                  <a:srgbClr val="0D0D0D"/>
                </a:solidFill>
                <a:effectLst/>
                <a:latin typeface="Arial" panose="020B0604020202020204" pitchFamily="34" charset="0"/>
                <a:cs typeface="Arial" panose="020B0604020202020204" pitchFamily="34" charset="0"/>
              </a:rPr>
              <a:t>Auditoria e Fiscalização:</a:t>
            </a:r>
            <a:r>
              <a:rPr lang="pt-BR" sz="2300" b="0" i="0" dirty="0">
                <a:solidFill>
                  <a:srgbClr val="0D0D0D"/>
                </a:solidFill>
                <a:effectLst/>
                <a:latin typeface="Arial" panose="020B0604020202020204" pitchFamily="34" charset="0"/>
                <a:cs typeface="Arial" panose="020B0604020202020204" pitchFamily="34" charset="0"/>
              </a:rPr>
              <a:t> A gestão do patrimônio público deve estar sujeita a processos de auditoria e fiscalização, tanto internos quanto externos. Isso inclui a análise de conformidade com as normas e regulamentos, a verificação da eficiência e eficácia dos controles internos, e a prestação de contas à sociedade sobre a utilização dos recursos públicos.</a:t>
            </a: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367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BD2427-36B1-1953-5E3E-B344BD74E45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A153190-93A0-E16C-ACDF-85F0CAB45120}"/>
              </a:ext>
            </a:extLst>
          </p:cNvPr>
          <p:cNvSpPr txBox="1"/>
          <p:nvPr/>
        </p:nvSpPr>
        <p:spPr>
          <a:xfrm>
            <a:off x="256823" y="811369"/>
            <a:ext cx="11742672"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289080A7-A75A-F57E-1599-2B89C30C42E2}"/>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Gestão e controles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Transparência e Prestação de Contas:</a:t>
            </a:r>
            <a:r>
              <a:rPr lang="pt-BR" sz="2400" b="0" i="0" dirty="0">
                <a:solidFill>
                  <a:srgbClr val="0D0D0D"/>
                </a:solidFill>
                <a:effectLst/>
                <a:latin typeface="Arial" panose="020B0604020202020204" pitchFamily="34" charset="0"/>
                <a:cs typeface="Arial" panose="020B0604020202020204" pitchFamily="34" charset="0"/>
              </a:rPr>
              <a:t> É para garantir a transparência na gestão do patrimônio público, fornecendo acesso público às informações sobre os bens e recursos do Estado. Isso inclui a divulgação de relatórios financeiros, inventários patrimoniais, registros de uso e destinação de bens, entre outras informações relevantes.</a:t>
            </a:r>
          </a:p>
        </p:txBody>
      </p:sp>
    </p:spTree>
    <p:extLst>
      <p:ext uri="{BB962C8B-B14F-4D97-AF65-F5344CB8AC3E}">
        <p14:creationId xmlns:p14="http://schemas.microsoft.com/office/powerpoint/2010/main" val="508683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579576"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9" y="1209108"/>
            <a:ext cx="11475790" cy="4943469"/>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b="0" i="0" dirty="0">
                <a:solidFill>
                  <a:srgbClr val="0D0D0D"/>
                </a:solidFill>
                <a:effectLst/>
                <a:latin typeface="Arial" panose="020B0604020202020204" pitchFamily="34" charset="0"/>
                <a:cs typeface="Arial" panose="020B0604020202020204" pitchFamily="34" charset="0"/>
              </a:rPr>
              <a:t>A gestão e controle dos bens públicos são de responsabilidade de diversos órgãos e entidades nos diferentes níveis de governo (federal, estadual e municipal) no Brasil. Abaixo estão os principais responsáveis e suas respectivas responsabilidades: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Gestor do Patrimônio Público:</a:t>
            </a:r>
            <a:r>
              <a:rPr lang="pt-BR" sz="2400" b="0" i="0" dirty="0">
                <a:solidFill>
                  <a:srgbClr val="0D0D0D"/>
                </a:solidFill>
                <a:effectLst/>
                <a:latin typeface="Arial" panose="020B0604020202020204" pitchFamily="34" charset="0"/>
                <a:cs typeface="Arial" panose="020B0604020202020204" pitchFamily="34" charset="0"/>
              </a:rPr>
              <a:t> </a:t>
            </a:r>
            <a:r>
              <a:rPr lang="pt-BR" sz="2300" b="0" i="0" dirty="0">
                <a:solidFill>
                  <a:srgbClr val="0D0D0D"/>
                </a:solidFill>
                <a:effectLst/>
                <a:latin typeface="Arial" panose="020B0604020202020204" pitchFamily="34" charset="0"/>
                <a:cs typeface="Arial" panose="020B0604020202020204" pitchFamily="34" charset="0"/>
              </a:rPr>
              <a:t>O gestor do patrimônio público é o órgão ou entidade responsável pela administração geral dos bens públicos. Isso inclui a elaboração e execução de políticas de gestão patrimonial, a inventariação e registro dos bens, o planejamento e controle das aquisições e alienações, entre outras atribuições.</a:t>
            </a:r>
            <a:endParaRPr lang="pt-B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5064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934572-E055-6327-557E-9EBA73CCDB5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A950B22-9C62-6EF1-1C09-907547858309}"/>
              </a:ext>
            </a:extLst>
          </p:cNvPr>
          <p:cNvSpPr txBox="1"/>
          <p:nvPr/>
        </p:nvSpPr>
        <p:spPr>
          <a:xfrm>
            <a:off x="256823" y="811369"/>
            <a:ext cx="11710588"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FD14E288-08EE-B6B5-6DFF-653675D8E8E3}"/>
              </a:ext>
            </a:extLst>
          </p:cNvPr>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Controladoria-Geral ou Órgão de Controle Interno:</a:t>
            </a:r>
            <a:r>
              <a:rPr lang="pt-BR" sz="2400" b="0" i="0" dirty="0">
                <a:solidFill>
                  <a:srgbClr val="0D0D0D"/>
                </a:solidFill>
                <a:effectLst/>
                <a:latin typeface="Arial" panose="020B0604020202020204" pitchFamily="34" charset="0"/>
                <a:cs typeface="Arial" panose="020B0604020202020204" pitchFamily="34" charset="0"/>
              </a:rPr>
              <a:t> A Controladoria-Geral da União (CGU) nos níveis federal e estadual, ou as secretarias de controle interno nos municípios, são responsáveis por fiscalizar a gestão dos bens públicos, garantindo a legalidade, a eficiência e a probidade na sua utilização. Isso inclui o acompanhamento das políticas e procedimentos de gestão patrimonial, a realização de auditorias e fiscalizações, e a prevenção e combate à corrupção.</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4412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742672"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3901837"/>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Tribunal de Contas: </a:t>
            </a:r>
            <a:r>
              <a:rPr lang="pt-BR" sz="2400" b="0" i="0" dirty="0">
                <a:solidFill>
                  <a:srgbClr val="0D0D0D"/>
                </a:solidFill>
                <a:effectLst/>
                <a:latin typeface="Arial" panose="020B0604020202020204" pitchFamily="34" charset="0"/>
                <a:cs typeface="Arial" panose="020B0604020202020204" pitchFamily="34" charset="0"/>
              </a:rPr>
              <a:t>Os Tribunais de Contas, em seus respectivos âmbitos de atuação (federal, estadual ou municipal), têm como responsabilidade fiscalizar a gestão dos recursos públicos, incluindo os bens patrimoniais. Isso envolve a análise das políticas e procedimentos de gestão patrimonial, a realização de auditorias e inspeções, e a avaliação da conformidade com as normas legais e regulamentares aplicáveis.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541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2A65C4-1DF0-6160-804A-5D9340F13C01}"/>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DAE6847-DE40-C160-3AEF-07BE373AD796}"/>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2B01A4A-E040-A98F-E0DA-0B0F4709615E}"/>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Órgão ou Setor de Patrimônio:</a:t>
            </a:r>
            <a:r>
              <a:rPr lang="pt-BR" sz="2400" b="0" i="0" dirty="0">
                <a:solidFill>
                  <a:srgbClr val="0D0D0D"/>
                </a:solidFill>
                <a:effectLst/>
                <a:latin typeface="Arial" panose="020B0604020202020204" pitchFamily="34" charset="0"/>
                <a:cs typeface="Arial" panose="020B0604020202020204" pitchFamily="34" charset="0"/>
              </a:rPr>
              <a:t> Muitos órgãos públicos possuem um setor específico responsável pela gestão operacional dos bens patrimoniais. Este setor é responsável pelo controle físico dos bens, pela manutenção de registros atualizados, pelo inventário periódico, pela gestão de contratos relacionados aos bens, entre outras atividades relacionadas à administração dos ativos.</a:t>
            </a: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545177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06D375-F1DD-BBAC-D171-F065C512F00C}"/>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76DB7F6-3966-0EB6-CAD5-7F80F6581CD9}"/>
              </a:ext>
            </a:extLst>
          </p:cNvPr>
          <p:cNvSpPr txBox="1"/>
          <p:nvPr/>
        </p:nvSpPr>
        <p:spPr>
          <a:xfrm>
            <a:off x="256822" y="811369"/>
            <a:ext cx="11694545"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7CB46273-6098-0CD5-9874-CB3F79ED1471}"/>
              </a:ext>
            </a:extLst>
          </p:cNvPr>
          <p:cNvSpPr txBox="1"/>
          <p:nvPr/>
        </p:nvSpPr>
        <p:spPr>
          <a:xfrm>
            <a:off x="360608" y="1376338"/>
            <a:ext cx="11475791" cy="3347840"/>
          </a:xfrm>
          <a:prstGeom prst="rect">
            <a:avLst/>
          </a:prstGeom>
          <a:noFill/>
        </p:spPr>
        <p:txBody>
          <a:bodyPr wrap="square" rtlCol="0">
            <a:spAutoFit/>
          </a:bodyPr>
          <a:lstStyle/>
          <a:p>
            <a:pPr algn="just">
              <a:lnSpc>
                <a:spcPct val="150000"/>
              </a:lnSpc>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Responsabilizações</a:t>
            </a:r>
          </a:p>
          <a:p>
            <a:pPr algn="just">
              <a:lnSpc>
                <a:spcPct val="150000"/>
              </a:lnSpc>
            </a:pPr>
            <a:r>
              <a:rPr lang="pt-BR" sz="2400" i="0" u="sng" dirty="0">
                <a:solidFill>
                  <a:srgbClr val="0D0D0D"/>
                </a:solidFill>
                <a:effectLst/>
                <a:latin typeface="Arial" panose="020B0604020202020204" pitchFamily="34" charset="0"/>
                <a:cs typeface="Arial" panose="020B0604020202020204" pitchFamily="34" charset="0"/>
              </a:rPr>
              <a:t>Gestor Responsável pelo Uso dos Bens:</a:t>
            </a:r>
            <a:r>
              <a:rPr lang="pt-BR" sz="2400" b="0" i="0" dirty="0">
                <a:solidFill>
                  <a:srgbClr val="0D0D0D"/>
                </a:solidFill>
                <a:effectLst/>
                <a:latin typeface="Arial" panose="020B0604020202020204" pitchFamily="34" charset="0"/>
                <a:cs typeface="Arial" panose="020B0604020202020204" pitchFamily="34" charset="0"/>
              </a:rPr>
              <a:t> Além dos órgãos mencionados acima, os gestores responsáveis pelos setores que utilizam os bens públicos também têm responsabilidade na sua gestão. Isso inclui o uso adequado dos bens, a preservação do patrimônio, o registro de movimentações e a comunicação de eventuais danos ou irregularidades.</a:t>
            </a:r>
          </a:p>
        </p:txBody>
      </p:sp>
    </p:spTree>
    <p:extLst>
      <p:ext uri="{BB962C8B-B14F-4D97-AF65-F5344CB8AC3E}">
        <p14:creationId xmlns:p14="http://schemas.microsoft.com/office/powerpoint/2010/main" val="1500830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99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23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710588"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5171737"/>
          </a:xfrm>
          <a:prstGeom prst="rect">
            <a:avLst/>
          </a:prstGeom>
          <a:noFill/>
        </p:spPr>
        <p:txBody>
          <a:bodyPr wrap="square" rtlCol="0">
            <a:spAutoFit/>
          </a:bodyPr>
          <a:lstStyle/>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Cessão de uso</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Licenciamentos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Assistência técnica</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Seguros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Abastecimentos de veículos e máquinas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Gestão e controles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pt-B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Responsabilizações</a:t>
            </a:r>
            <a:endParaRPr lang="pt-BR"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2984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6823" y="811369"/>
            <a:ext cx="11726630"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p:cNvSpPr txBox="1"/>
          <p:nvPr/>
        </p:nvSpPr>
        <p:spPr>
          <a:xfrm>
            <a:off x="360608" y="1376338"/>
            <a:ext cx="11475791" cy="4455835"/>
          </a:xfrm>
          <a:prstGeom prst="rect">
            <a:avLst/>
          </a:prstGeom>
          <a:noFill/>
        </p:spPr>
        <p:txBody>
          <a:bodyPr wrap="square" rtlCol="0">
            <a:spAutoFit/>
          </a:bodyPr>
          <a:lstStyle/>
          <a:p>
            <a:pPr algn="just">
              <a:lnSpc>
                <a:spcPct val="150000"/>
              </a:lnSpc>
            </a:pPr>
            <a:r>
              <a:rPr lang="pt-BR" sz="2400" b="1" dirty="0">
                <a:latin typeface="Arial" panose="020B0604020202020204" pitchFamily="34" charset="0"/>
                <a:cs typeface="Arial" panose="020B0604020202020204" pitchFamily="34" charset="0"/>
              </a:rPr>
              <a:t>Regras e Práticas</a:t>
            </a:r>
            <a:endParaRPr lang="pt-BR" sz="2400" dirty="0">
              <a:latin typeface="Arial" panose="020B0604020202020204" pitchFamily="34" charset="0"/>
              <a:cs typeface="Arial" panose="020B0604020202020204" pitchFamily="34" charset="0"/>
            </a:endParaRPr>
          </a:p>
          <a:p>
            <a:pPr algn="just">
              <a:lnSpc>
                <a:spcPct val="150000"/>
              </a:lnSpc>
            </a:pPr>
            <a:r>
              <a:rPr lang="pt-BR" sz="2400" dirty="0">
                <a:latin typeface="Arial" panose="020B0604020202020204" pitchFamily="34" charset="0"/>
                <a:cs typeface="Arial" panose="020B0604020202020204" pitchFamily="34" charset="0"/>
              </a:rPr>
              <a:t>A gestão do patrimônio móvel no setor público </a:t>
            </a:r>
            <a:r>
              <a:rPr lang="pt-BR" sz="2400" dirty="0">
                <a:solidFill>
                  <a:srgbClr val="FF0000"/>
                </a:solidFill>
                <a:latin typeface="Arial" panose="020B0604020202020204" pitchFamily="34" charset="0"/>
                <a:cs typeface="Arial" panose="020B0604020202020204" pitchFamily="34" charset="0"/>
              </a:rPr>
              <a:t>garante a eficiência na administração dos recursos</a:t>
            </a:r>
            <a:r>
              <a:rPr lang="pt-BR" sz="2400" dirty="0">
                <a:latin typeface="Arial" panose="020B0604020202020204" pitchFamily="34" charset="0"/>
                <a:cs typeface="Arial" panose="020B0604020202020204" pitchFamily="34" charset="0"/>
              </a:rPr>
              <a:t>, a transparência nos processos e o cumprimento das normativas vigentes. </a:t>
            </a:r>
          </a:p>
          <a:p>
            <a:pPr algn="just">
              <a:lnSpc>
                <a:spcPct val="150000"/>
              </a:lnSpc>
            </a:pPr>
            <a:r>
              <a:rPr lang="pt-BR" sz="2400" dirty="0">
                <a:latin typeface="Arial" panose="020B0604020202020204" pitchFamily="34" charset="0"/>
                <a:cs typeface="Arial" panose="020B0604020202020204" pitchFamily="34" charset="0"/>
              </a:rPr>
              <a:t>Um sistema de gestão eficaz </a:t>
            </a:r>
            <a:r>
              <a:rPr lang="pt-BR" sz="2400" dirty="0">
                <a:solidFill>
                  <a:srgbClr val="FF0000"/>
                </a:solidFill>
                <a:latin typeface="Arial" panose="020B0604020202020204" pitchFamily="34" charset="0"/>
                <a:cs typeface="Arial" panose="020B0604020202020204" pitchFamily="34" charset="0"/>
              </a:rPr>
              <a:t>permite melhor controle sobre os ativos</a:t>
            </a:r>
            <a:r>
              <a:rPr lang="pt-BR" sz="2400" dirty="0">
                <a:latin typeface="Arial" panose="020B0604020202020204" pitchFamily="34" charset="0"/>
                <a:cs typeface="Arial" panose="020B0604020202020204" pitchFamily="34" charset="0"/>
              </a:rPr>
              <a:t>, evitando desperdícios, prevenindo perdas e garantindo o uso adequado dos bens. </a:t>
            </a:r>
          </a:p>
          <a:p>
            <a:pPr algn="just">
              <a:lnSpc>
                <a:spcPct val="150000"/>
              </a:lnSpc>
            </a:pPr>
            <a:endParaRPr lang="pt-BR" sz="2400" dirty="0">
              <a:latin typeface="Arial" panose="020B0604020202020204" pitchFamily="34" charset="0"/>
              <a:cs typeface="Arial" panose="020B0604020202020204" pitchFamily="34" charset="0"/>
            </a:endParaRPr>
          </a:p>
          <a:p>
            <a:pPr algn="just">
              <a:lnSpc>
                <a:spcPct val="150000"/>
              </a:lnSpc>
            </a:pPr>
            <a:r>
              <a:rPr lang="pt-BR" sz="2400" dirty="0">
                <a:highlight>
                  <a:srgbClr val="FFFF00"/>
                </a:highlight>
                <a:latin typeface="Arial" panose="020B0604020202020204" pitchFamily="34" charset="0"/>
                <a:cs typeface="Arial" panose="020B0604020202020204" pitchFamily="34" charset="0"/>
              </a:rPr>
              <a:t>Iremos observar detalhes de cada etapa do gerenciamento patrimonial:</a:t>
            </a:r>
            <a:endParaRPr lang="pt-BR" sz="3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08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F441BB-72F4-0EAF-E684-62EFD8C5D3F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867F4D1E-3E7B-9DB0-A454-2501C0AF6B55}"/>
              </a:ext>
            </a:extLst>
          </p:cNvPr>
          <p:cNvSpPr txBox="1"/>
          <p:nvPr/>
        </p:nvSpPr>
        <p:spPr>
          <a:xfrm>
            <a:off x="256823" y="811369"/>
            <a:ext cx="11758714" cy="397738"/>
          </a:xfrm>
          <a:prstGeom prst="rect">
            <a:avLst/>
          </a:prstGeom>
          <a:noFill/>
        </p:spPr>
        <p:txBody>
          <a:bodyPr wrap="square" rtlCol="0">
            <a:spAutoFit/>
          </a:bodyPr>
          <a:lstStyle/>
          <a:p>
            <a:pPr>
              <a:lnSpc>
                <a:spcPct val="107000"/>
              </a:lnSpc>
              <a:spcBef>
                <a:spcPts val="450"/>
              </a:spcBef>
              <a:spcAft>
                <a:spcPts val="800"/>
              </a:spcAft>
            </a:pPr>
            <a:r>
              <a:rPr lang="pt-BR" sz="2000" b="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Frotas, Patrimônio e Materiais - Obrigações 2025/TCE - Patrimônio Móvel: Regras de Gestão</a:t>
            </a:r>
            <a:endParaRPr lang="pt-BR"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aixaDeTexto 3">
            <a:extLst>
              <a:ext uri="{FF2B5EF4-FFF2-40B4-BE49-F238E27FC236}">
                <a16:creationId xmlns:a16="http://schemas.microsoft.com/office/drawing/2014/main" id="{B763BB9D-5CB7-56F6-38F7-23E3D6FFEAC2}"/>
              </a:ext>
            </a:extLst>
          </p:cNvPr>
          <p:cNvSpPr txBox="1"/>
          <p:nvPr/>
        </p:nvSpPr>
        <p:spPr>
          <a:xfrm>
            <a:off x="360608" y="1376338"/>
            <a:ext cx="11475791" cy="5262979"/>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Aquisições</a:t>
            </a:r>
          </a:p>
          <a:p>
            <a:pPr algn="just">
              <a:lnSpc>
                <a:spcPct val="150000"/>
              </a:lnSpc>
            </a:pPr>
            <a:r>
              <a:rPr lang="pt-BR" sz="2400" dirty="0">
                <a:latin typeface="Arial" panose="020B0604020202020204" pitchFamily="34" charset="0"/>
                <a:cs typeface="Arial" panose="020B0604020202020204" pitchFamily="34" charset="0"/>
              </a:rPr>
              <a:t>A aquisição de bens no setor público deve </a:t>
            </a:r>
            <a:r>
              <a:rPr lang="pt-BR" sz="2400" dirty="0">
                <a:solidFill>
                  <a:srgbClr val="FF0000"/>
                </a:solidFill>
                <a:latin typeface="Arial" panose="020B0604020202020204" pitchFamily="34" charset="0"/>
                <a:cs typeface="Arial" panose="020B0604020202020204" pitchFamily="34" charset="0"/>
              </a:rPr>
              <a:t>atender aos princípios da economicidade, eficiência e publicidade, sendo regulamentada pela Lei nº 14.133/2021</a:t>
            </a:r>
            <a:r>
              <a:rPr lang="pt-BR" sz="2400" dirty="0">
                <a:latin typeface="Arial" panose="020B0604020202020204" pitchFamily="34" charset="0"/>
                <a:cs typeface="Arial" panose="020B0604020202020204" pitchFamily="34" charset="0"/>
              </a:rPr>
              <a:t>.</a:t>
            </a:r>
          </a:p>
          <a:p>
            <a:pPr algn="just">
              <a:lnSpc>
                <a:spcPct val="150000"/>
              </a:lnSpc>
            </a:pPr>
            <a:r>
              <a:rPr lang="pt-BR" sz="2400" dirty="0">
                <a:latin typeface="Arial" panose="020B0604020202020204" pitchFamily="34" charset="0"/>
                <a:cs typeface="Arial" panose="020B0604020202020204" pitchFamily="34" charset="0"/>
              </a:rPr>
              <a:t>A gestão de compras precisa incluir estudos de viabilidade, planejamento orçamentário e critérios objetivos para seleção de fornecedores. </a:t>
            </a:r>
          </a:p>
          <a:p>
            <a:pPr algn="just">
              <a:lnSpc>
                <a:spcPct val="150000"/>
              </a:lnSpc>
            </a:pPr>
            <a:r>
              <a:rPr lang="pt-BR" sz="2400" dirty="0">
                <a:latin typeface="Arial" panose="020B0604020202020204" pitchFamily="34" charset="0"/>
                <a:cs typeface="Arial" panose="020B0604020202020204" pitchFamily="34" charset="0"/>
              </a:rPr>
              <a:t>Um bom sistema de gestão deve garantir a transparência e rastreabilidade de todas as aquisições, integrando registros eletrônicos para auditoria futura.</a:t>
            </a:r>
          </a:p>
          <a:p>
            <a:pPr algn="just">
              <a:lnSpc>
                <a:spcPct val="150000"/>
              </a:lnSpc>
            </a:pPr>
            <a:endParaRPr lang="pt-BR" sz="2400" dirty="0">
              <a:latin typeface="Arial" panose="020B0604020202020204" pitchFamily="34" charset="0"/>
              <a:cs typeface="Arial" panose="020B0604020202020204" pitchFamily="34" charset="0"/>
            </a:endParaRPr>
          </a:p>
          <a:p>
            <a:pPr algn="just"/>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3836259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5826</Words>
  <Application>Microsoft Office PowerPoint</Application>
  <PresentationFormat>Widescreen</PresentationFormat>
  <Paragraphs>379</Paragraphs>
  <Slides>70</Slides>
  <Notes>64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70</vt:i4>
      </vt:variant>
    </vt:vector>
  </HeadingPairs>
  <TitlesOfParts>
    <vt:vector size="75"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user</cp:lastModifiedBy>
  <cp:revision>1326</cp:revision>
  <cp:lastPrinted>2024-02-20T23:11:01Z</cp:lastPrinted>
  <dcterms:created xsi:type="dcterms:W3CDTF">2021-01-15T17:03:51Z</dcterms:created>
  <dcterms:modified xsi:type="dcterms:W3CDTF">2025-06-24T18:51:13Z</dcterms:modified>
</cp:coreProperties>
</file>